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diagrams/data1.xml" ContentType="application/vnd.openxmlformats-officedocument.drawingml.diagramData+xml"/>
  <Override PartName="/ppt/diagrams/data4.xml" ContentType="application/vnd.openxmlformats-officedocument.drawingml.diagramData+xml"/>
  <Override PartName="/ppt/diagrams/data3.xml" ContentType="application/vnd.openxmlformats-officedocument.drawingml.diagramData+xml"/>
  <Override PartName="/ppt/presentation.xml" ContentType="application/vnd.openxmlformats-officedocument.presentationml.presentation.main+xml"/>
  <Override PartName="/ppt/diagrams/data2.xml" ContentType="application/vnd.openxmlformats-officedocument.drawingml.diagramData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diagrams/drawing1.xml" ContentType="application/vnd.ms-office.drawingml.diagramDrawing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colors1.xml" ContentType="application/vnd.openxmlformats-officedocument.drawingml.diagramColors+xml"/>
  <Override PartName="/ppt/diagrams/layout4.xml" ContentType="application/vnd.openxmlformats-officedocument.drawingml.diagramLayout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6.xml" ContentType="application/inkml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ink/ink5.xml" ContentType="application/inkml+xml"/>
  <Override PartName="/ppt/theme/theme2.xml" ContentType="application/vnd.openxmlformats-officedocument.theme+xml"/>
  <Override PartName="/ppt/ink/ink4.xml" ContentType="application/inkml+xml"/>
  <Override PartName="/ppt/ink/ink3.xml" ContentType="application/inkml+xml"/>
  <Override PartName="/ppt/ink/ink2.xml" ContentType="application/inkml+xml"/>
  <Override PartName="/ppt/theme/theme1.xml" ContentType="application/vnd.openxmlformats-officedocument.theme+xml"/>
  <Override PartName="/ppt/ink/ink1.xml" ContentType="application/inkml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quickStyle4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8" r:id="rId10"/>
    <p:sldId id="267" r:id="rId11"/>
    <p:sldId id="262" r:id="rId12"/>
    <p:sldId id="266" r:id="rId13"/>
    <p:sldId id="269" r:id="rId14"/>
    <p:sldId id="270" r:id="rId15"/>
    <p:sldId id="278" r:id="rId16"/>
    <p:sldId id="271" r:id="rId17"/>
    <p:sldId id="272" r:id="rId18"/>
    <p:sldId id="279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711"/>
  </p:normalViewPr>
  <p:slideViewPr>
    <p:cSldViewPr snapToGrid="0">
      <p:cViewPr varScale="1">
        <p:scale>
          <a:sx n="116" d="100"/>
          <a:sy n="116" d="100"/>
        </p:scale>
        <p:origin x="6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openxmlformats.org/officeDocument/2006/relationships/customXml" Target="../customXml/item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85CE5F-EA4B-49A6-B011-5F0121B1A33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C1C6A1-597D-4E1A-9812-410417B781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/>
            <a:t>Structures of around 100,000 unique proteins have been determined, but this represents a small fraction of the billions of known protein sequences.</a:t>
          </a:r>
        </a:p>
      </dgm:t>
    </dgm:pt>
    <dgm:pt modelId="{21A1617E-1ACA-4FCD-A775-0D8240988E1C}" type="parTrans" cxnId="{FCCB7E39-ED7B-43A0-9837-19FB5D6D9C45}">
      <dgm:prSet/>
      <dgm:spPr/>
      <dgm:t>
        <a:bodyPr/>
        <a:lstStyle/>
        <a:p>
          <a:endParaRPr lang="en-US" sz="1200"/>
        </a:p>
      </dgm:t>
    </dgm:pt>
    <dgm:pt modelId="{EA1CB353-ADF4-49BA-B530-A0B8EF79490F}" type="sibTrans" cxnId="{FCCB7E39-ED7B-43A0-9837-19FB5D6D9C45}">
      <dgm:prSet/>
      <dgm:spPr/>
      <dgm:t>
        <a:bodyPr/>
        <a:lstStyle/>
        <a:p>
          <a:endParaRPr lang="en-US" sz="1200"/>
        </a:p>
      </dgm:t>
    </dgm:pt>
    <dgm:pt modelId="{50F95076-4192-4C5B-A082-19AF74A1F7B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Accurate computational approaches are needed to address this gap. </a:t>
          </a:r>
          <a:r>
            <a:rPr lang="en-US" sz="1200" dirty="0" err="1"/>
            <a:t>AlphaFold</a:t>
          </a:r>
          <a:r>
            <a:rPr lang="en-US" sz="1200" dirty="0"/>
            <a:t> 2 provides a computational method that can regularly predict protein structure with atomic accuracy.</a:t>
          </a:r>
        </a:p>
      </dgm:t>
    </dgm:pt>
    <dgm:pt modelId="{E3DA99F7-9168-420A-8C47-449F9ACAB4E7}" type="parTrans" cxnId="{686F5AA6-260A-44B6-8355-094A0527379F}">
      <dgm:prSet/>
      <dgm:spPr/>
      <dgm:t>
        <a:bodyPr/>
        <a:lstStyle/>
        <a:p>
          <a:endParaRPr lang="en-US" sz="1200"/>
        </a:p>
      </dgm:t>
    </dgm:pt>
    <dgm:pt modelId="{3211C1C8-A1C2-4C30-8552-8D1D054CE5A8}" type="sibTrans" cxnId="{686F5AA6-260A-44B6-8355-094A0527379F}">
      <dgm:prSet/>
      <dgm:spPr/>
      <dgm:t>
        <a:bodyPr/>
        <a:lstStyle/>
        <a:p>
          <a:endParaRPr lang="en-US" sz="1200"/>
        </a:p>
      </dgm:t>
    </dgm:pt>
    <dgm:pt modelId="{1D69A684-F732-47AD-998C-C6A7BE15264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Some experimental techniques employed for studying protein folding are:</a:t>
          </a:r>
        </a:p>
        <a:p>
          <a:pPr>
            <a:lnSpc>
              <a:spcPct val="100000"/>
            </a:lnSpc>
          </a:pPr>
          <a:r>
            <a:rPr lang="en-US" sz="1200" dirty="0"/>
            <a:t> X-ray crystallography, fluoresce spectroscopy, nuclear magnetic resonance, etc.</a:t>
          </a:r>
        </a:p>
      </dgm:t>
    </dgm:pt>
    <dgm:pt modelId="{BA97EA60-A229-4823-B8E6-960700F61035}" type="parTrans" cxnId="{E9737300-D3CB-4BBC-8783-19BE2BE6ADC7}">
      <dgm:prSet/>
      <dgm:spPr/>
      <dgm:t>
        <a:bodyPr/>
        <a:lstStyle/>
        <a:p>
          <a:endParaRPr lang="en-US" sz="1200"/>
        </a:p>
      </dgm:t>
    </dgm:pt>
    <dgm:pt modelId="{AEBD4F41-4A00-4BEB-9767-A5AEBB60BD22}" type="sibTrans" cxnId="{E9737300-D3CB-4BBC-8783-19BE2BE6ADC7}">
      <dgm:prSet/>
      <dgm:spPr/>
      <dgm:t>
        <a:bodyPr/>
        <a:lstStyle/>
        <a:p>
          <a:endParaRPr lang="en-US" sz="1200"/>
        </a:p>
      </dgm:t>
    </dgm:pt>
    <dgm:pt modelId="{B9B95B49-D087-419E-85EC-B17ACDE6FB72}" type="pres">
      <dgm:prSet presAssocID="{6C85CE5F-EA4B-49A6-B011-5F0121B1A33A}" presName="root" presStyleCnt="0">
        <dgm:presLayoutVars>
          <dgm:dir/>
          <dgm:resizeHandles val="exact"/>
        </dgm:presLayoutVars>
      </dgm:prSet>
      <dgm:spPr/>
    </dgm:pt>
    <dgm:pt modelId="{31D00870-87FF-4087-B396-5E88FA9185F8}" type="pres">
      <dgm:prSet presAssocID="{46C1C6A1-597D-4E1A-9812-410417B781DD}" presName="compNode" presStyleCnt="0"/>
      <dgm:spPr/>
    </dgm:pt>
    <dgm:pt modelId="{502A6A95-31A3-4DAC-B836-3F846BB3132B}" type="pres">
      <dgm:prSet presAssocID="{46C1C6A1-597D-4E1A-9812-410417B781D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B403C165-405E-4209-A662-EE663D5777E5}" type="pres">
      <dgm:prSet presAssocID="{46C1C6A1-597D-4E1A-9812-410417B781DD}" presName="spaceRect" presStyleCnt="0"/>
      <dgm:spPr/>
    </dgm:pt>
    <dgm:pt modelId="{E9417717-5AE5-4761-8318-E192AAFCE61E}" type="pres">
      <dgm:prSet presAssocID="{46C1C6A1-597D-4E1A-9812-410417B781DD}" presName="textRect" presStyleLbl="revTx" presStyleIdx="0" presStyleCnt="3">
        <dgm:presLayoutVars>
          <dgm:chMax val="1"/>
          <dgm:chPref val="1"/>
        </dgm:presLayoutVars>
      </dgm:prSet>
      <dgm:spPr/>
    </dgm:pt>
    <dgm:pt modelId="{D48F7C32-4074-4B2B-8C31-178249CE7463}" type="pres">
      <dgm:prSet presAssocID="{EA1CB353-ADF4-49BA-B530-A0B8EF79490F}" presName="sibTrans" presStyleCnt="0"/>
      <dgm:spPr/>
    </dgm:pt>
    <dgm:pt modelId="{290BD738-BFB3-44C1-B4BA-155EF1EAD252}" type="pres">
      <dgm:prSet presAssocID="{1D69A684-F732-47AD-998C-C6A7BE152647}" presName="compNode" presStyleCnt="0"/>
      <dgm:spPr/>
    </dgm:pt>
    <dgm:pt modelId="{C8D9D88A-5421-4B31-A1ED-08B19C189794}" type="pres">
      <dgm:prSet presAssocID="{1D69A684-F732-47AD-998C-C6A7BE1526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C35C53DE-E827-425B-BE22-8CE51B641A13}" type="pres">
      <dgm:prSet presAssocID="{1D69A684-F732-47AD-998C-C6A7BE152647}" presName="spaceRect" presStyleCnt="0"/>
      <dgm:spPr/>
    </dgm:pt>
    <dgm:pt modelId="{EE80B953-D463-4E0B-929B-6F1DB8591EA8}" type="pres">
      <dgm:prSet presAssocID="{1D69A684-F732-47AD-998C-C6A7BE152647}" presName="textRect" presStyleLbl="revTx" presStyleIdx="1" presStyleCnt="3">
        <dgm:presLayoutVars>
          <dgm:chMax val="1"/>
          <dgm:chPref val="1"/>
        </dgm:presLayoutVars>
      </dgm:prSet>
      <dgm:spPr/>
    </dgm:pt>
    <dgm:pt modelId="{D2C17DB6-C875-FF47-B8C3-FEA1635C1736}" type="pres">
      <dgm:prSet presAssocID="{AEBD4F41-4A00-4BEB-9767-A5AEBB60BD22}" presName="sibTrans" presStyleCnt="0"/>
      <dgm:spPr/>
    </dgm:pt>
    <dgm:pt modelId="{5856284B-46B2-4206-90AA-563E63088550}" type="pres">
      <dgm:prSet presAssocID="{50F95076-4192-4C5B-A082-19AF74A1F7BD}" presName="compNode" presStyleCnt="0"/>
      <dgm:spPr/>
    </dgm:pt>
    <dgm:pt modelId="{D69E48C7-3FB4-4468-ADE0-BB41D24807FE}" type="pres">
      <dgm:prSet presAssocID="{50F95076-4192-4C5B-A082-19AF74A1F7B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58C82927-1516-4468-BB31-E41BAB1F1AAD}" type="pres">
      <dgm:prSet presAssocID="{50F95076-4192-4C5B-A082-19AF74A1F7BD}" presName="spaceRect" presStyleCnt="0"/>
      <dgm:spPr/>
    </dgm:pt>
    <dgm:pt modelId="{FE94A15F-CAF0-4493-BF6E-C2F4E890153A}" type="pres">
      <dgm:prSet presAssocID="{50F95076-4192-4C5B-A082-19AF74A1F7B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9737300-D3CB-4BBC-8783-19BE2BE6ADC7}" srcId="{6C85CE5F-EA4B-49A6-B011-5F0121B1A33A}" destId="{1D69A684-F732-47AD-998C-C6A7BE152647}" srcOrd="1" destOrd="0" parTransId="{BA97EA60-A229-4823-B8E6-960700F61035}" sibTransId="{AEBD4F41-4A00-4BEB-9767-A5AEBB60BD22}"/>
    <dgm:cxn modelId="{FCCB7E39-ED7B-43A0-9837-19FB5D6D9C45}" srcId="{6C85CE5F-EA4B-49A6-B011-5F0121B1A33A}" destId="{46C1C6A1-597D-4E1A-9812-410417B781DD}" srcOrd="0" destOrd="0" parTransId="{21A1617E-1ACA-4FCD-A775-0D8240988E1C}" sibTransId="{EA1CB353-ADF4-49BA-B530-A0B8EF79490F}"/>
    <dgm:cxn modelId="{4172045D-63C2-3649-916B-2C05BE87D8AF}" type="presOf" srcId="{1D69A684-F732-47AD-998C-C6A7BE152647}" destId="{EE80B953-D463-4E0B-929B-6F1DB8591EA8}" srcOrd="0" destOrd="0" presId="urn:microsoft.com/office/officeart/2018/2/layout/IconLabelList"/>
    <dgm:cxn modelId="{7494BD75-FB66-2947-9DEE-EE03E4BE1DD8}" type="presOf" srcId="{46C1C6A1-597D-4E1A-9812-410417B781DD}" destId="{E9417717-5AE5-4761-8318-E192AAFCE61E}" srcOrd="0" destOrd="0" presId="urn:microsoft.com/office/officeart/2018/2/layout/IconLabelList"/>
    <dgm:cxn modelId="{3509477D-9B02-42E9-B09F-A3D2BB9528E5}" type="presOf" srcId="{6C85CE5F-EA4B-49A6-B011-5F0121B1A33A}" destId="{B9B95B49-D087-419E-85EC-B17ACDE6FB72}" srcOrd="0" destOrd="0" presId="urn:microsoft.com/office/officeart/2018/2/layout/IconLabelList"/>
    <dgm:cxn modelId="{686F5AA6-260A-44B6-8355-094A0527379F}" srcId="{6C85CE5F-EA4B-49A6-B011-5F0121B1A33A}" destId="{50F95076-4192-4C5B-A082-19AF74A1F7BD}" srcOrd="2" destOrd="0" parTransId="{E3DA99F7-9168-420A-8C47-449F9ACAB4E7}" sibTransId="{3211C1C8-A1C2-4C30-8552-8D1D054CE5A8}"/>
    <dgm:cxn modelId="{FD6408B1-F522-D047-8964-75312CABECF3}" type="presOf" srcId="{50F95076-4192-4C5B-A082-19AF74A1F7BD}" destId="{FE94A15F-CAF0-4493-BF6E-C2F4E890153A}" srcOrd="0" destOrd="0" presId="urn:microsoft.com/office/officeart/2018/2/layout/IconLabelList"/>
    <dgm:cxn modelId="{28A41024-63B5-1944-B3FE-795835DAFA60}" type="presParOf" srcId="{B9B95B49-D087-419E-85EC-B17ACDE6FB72}" destId="{31D00870-87FF-4087-B396-5E88FA9185F8}" srcOrd="0" destOrd="0" presId="urn:microsoft.com/office/officeart/2018/2/layout/IconLabelList"/>
    <dgm:cxn modelId="{DB49B6ED-B64D-5340-B312-E0C0D35ECE7F}" type="presParOf" srcId="{31D00870-87FF-4087-B396-5E88FA9185F8}" destId="{502A6A95-31A3-4DAC-B836-3F846BB3132B}" srcOrd="0" destOrd="0" presId="urn:microsoft.com/office/officeart/2018/2/layout/IconLabelList"/>
    <dgm:cxn modelId="{0BFD2121-2550-F54F-8C81-CBF9818848C5}" type="presParOf" srcId="{31D00870-87FF-4087-B396-5E88FA9185F8}" destId="{B403C165-405E-4209-A662-EE663D5777E5}" srcOrd="1" destOrd="0" presId="urn:microsoft.com/office/officeart/2018/2/layout/IconLabelList"/>
    <dgm:cxn modelId="{E02CDE85-57CA-F047-AECB-1EE1F113AE2A}" type="presParOf" srcId="{31D00870-87FF-4087-B396-5E88FA9185F8}" destId="{E9417717-5AE5-4761-8318-E192AAFCE61E}" srcOrd="2" destOrd="0" presId="urn:microsoft.com/office/officeart/2018/2/layout/IconLabelList"/>
    <dgm:cxn modelId="{095226F3-1AAE-164B-911C-8342E4EC7A4B}" type="presParOf" srcId="{B9B95B49-D087-419E-85EC-B17ACDE6FB72}" destId="{D48F7C32-4074-4B2B-8C31-178249CE7463}" srcOrd="1" destOrd="0" presId="urn:microsoft.com/office/officeart/2018/2/layout/IconLabelList"/>
    <dgm:cxn modelId="{477B88D0-E6DA-6541-89D8-4ACBA6C9148E}" type="presParOf" srcId="{B9B95B49-D087-419E-85EC-B17ACDE6FB72}" destId="{290BD738-BFB3-44C1-B4BA-155EF1EAD252}" srcOrd="2" destOrd="0" presId="urn:microsoft.com/office/officeart/2018/2/layout/IconLabelList"/>
    <dgm:cxn modelId="{BDAF2470-45A5-604A-BE3D-D7CF1792D50C}" type="presParOf" srcId="{290BD738-BFB3-44C1-B4BA-155EF1EAD252}" destId="{C8D9D88A-5421-4B31-A1ED-08B19C189794}" srcOrd="0" destOrd="0" presId="urn:microsoft.com/office/officeart/2018/2/layout/IconLabelList"/>
    <dgm:cxn modelId="{730945DF-26DB-5B44-A43A-EC71A648F268}" type="presParOf" srcId="{290BD738-BFB3-44C1-B4BA-155EF1EAD252}" destId="{C35C53DE-E827-425B-BE22-8CE51B641A13}" srcOrd="1" destOrd="0" presId="urn:microsoft.com/office/officeart/2018/2/layout/IconLabelList"/>
    <dgm:cxn modelId="{75BE56B9-97B6-034E-B2A3-BE0066FC7484}" type="presParOf" srcId="{290BD738-BFB3-44C1-B4BA-155EF1EAD252}" destId="{EE80B953-D463-4E0B-929B-6F1DB8591EA8}" srcOrd="2" destOrd="0" presId="urn:microsoft.com/office/officeart/2018/2/layout/IconLabelList"/>
    <dgm:cxn modelId="{5E0E7064-04FD-F544-9453-31D5635121BF}" type="presParOf" srcId="{B9B95B49-D087-419E-85EC-B17ACDE6FB72}" destId="{D2C17DB6-C875-FF47-B8C3-FEA1635C1736}" srcOrd="3" destOrd="0" presId="urn:microsoft.com/office/officeart/2018/2/layout/IconLabelList"/>
    <dgm:cxn modelId="{4D219FBD-EB83-1049-896C-12B57C2F373C}" type="presParOf" srcId="{B9B95B49-D087-419E-85EC-B17ACDE6FB72}" destId="{5856284B-46B2-4206-90AA-563E63088550}" srcOrd="4" destOrd="0" presId="urn:microsoft.com/office/officeart/2018/2/layout/IconLabelList"/>
    <dgm:cxn modelId="{F53CE62F-49F0-4743-A186-9F1F0E045B94}" type="presParOf" srcId="{5856284B-46B2-4206-90AA-563E63088550}" destId="{D69E48C7-3FB4-4468-ADE0-BB41D24807FE}" srcOrd="0" destOrd="0" presId="urn:microsoft.com/office/officeart/2018/2/layout/IconLabelList"/>
    <dgm:cxn modelId="{85B0264F-A7A0-934A-8C7B-DA8B271A156E}" type="presParOf" srcId="{5856284B-46B2-4206-90AA-563E63088550}" destId="{58C82927-1516-4468-BB31-E41BAB1F1AAD}" srcOrd="1" destOrd="0" presId="urn:microsoft.com/office/officeart/2018/2/layout/IconLabelList"/>
    <dgm:cxn modelId="{72057AE9-B97B-EF43-8E45-D192C8C44903}" type="presParOf" srcId="{5856284B-46B2-4206-90AA-563E63088550}" destId="{FE94A15F-CAF0-4493-BF6E-C2F4E89015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B5A95C-039B-4F3D-A2B4-928B7B6D5E9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18ACAF6-9434-44C0-ADA1-23090479430C}">
      <dgm:prSet/>
      <dgm:spPr/>
      <dgm:t>
        <a:bodyPr/>
        <a:lstStyle/>
        <a:p>
          <a:r>
            <a:rPr lang="en-US"/>
            <a:t>CASP provides research groups with an opportunity to objectively test their structure prediction methods.</a:t>
          </a:r>
        </a:p>
      </dgm:t>
    </dgm:pt>
    <dgm:pt modelId="{6007F7E1-03C5-4BDB-987A-EFF8AF1DB7ED}" type="parTrans" cxnId="{ED7DFD29-8E7B-435D-93A5-9394E4992747}">
      <dgm:prSet/>
      <dgm:spPr/>
      <dgm:t>
        <a:bodyPr/>
        <a:lstStyle/>
        <a:p>
          <a:endParaRPr lang="en-US"/>
        </a:p>
      </dgm:t>
    </dgm:pt>
    <dgm:pt modelId="{A964EDA0-C3C6-441C-8220-499F522422CE}" type="sibTrans" cxnId="{ED7DFD29-8E7B-435D-93A5-9394E4992747}">
      <dgm:prSet/>
      <dgm:spPr/>
      <dgm:t>
        <a:bodyPr/>
        <a:lstStyle/>
        <a:p>
          <a:endParaRPr lang="en-US"/>
        </a:p>
      </dgm:t>
    </dgm:pt>
    <dgm:pt modelId="{9F344D20-C224-4587-905D-123F74EF0C37}">
      <dgm:prSet/>
      <dgm:spPr/>
      <dgm:t>
        <a:bodyPr/>
        <a:lstStyle/>
        <a:p>
          <a:r>
            <a:rPr lang="en-US"/>
            <a:t>Neither the predictors nor the organizers and assessors know the structures of the target proteins at the time when predictions are made.</a:t>
          </a:r>
        </a:p>
      </dgm:t>
    </dgm:pt>
    <dgm:pt modelId="{41014315-FF51-404F-B50A-6602E786FAC8}" type="parTrans" cxnId="{769167E3-DEAC-45DB-9DD7-7268130E1C51}">
      <dgm:prSet/>
      <dgm:spPr/>
      <dgm:t>
        <a:bodyPr/>
        <a:lstStyle/>
        <a:p>
          <a:endParaRPr lang="en-US"/>
        </a:p>
      </dgm:t>
    </dgm:pt>
    <dgm:pt modelId="{55F48BE9-8EA3-4AA4-BDCE-2269568A69C5}" type="sibTrans" cxnId="{769167E3-DEAC-45DB-9DD7-7268130E1C51}">
      <dgm:prSet/>
      <dgm:spPr/>
      <dgm:t>
        <a:bodyPr/>
        <a:lstStyle/>
        <a:p>
          <a:endParaRPr lang="en-US"/>
        </a:p>
      </dgm:t>
    </dgm:pt>
    <dgm:pt modelId="{53B2456C-AD2B-6A4A-9410-1230031523E3}" type="pres">
      <dgm:prSet presAssocID="{98B5A95C-039B-4F3D-A2B4-928B7B6D5E9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309358-F418-7445-80C6-1899164779FB}" type="pres">
      <dgm:prSet presAssocID="{118ACAF6-9434-44C0-ADA1-23090479430C}" presName="hierRoot1" presStyleCnt="0"/>
      <dgm:spPr/>
    </dgm:pt>
    <dgm:pt modelId="{1907222A-8F8A-B147-BB12-780340645E30}" type="pres">
      <dgm:prSet presAssocID="{118ACAF6-9434-44C0-ADA1-23090479430C}" presName="composite" presStyleCnt="0"/>
      <dgm:spPr/>
    </dgm:pt>
    <dgm:pt modelId="{F0D99CAE-B5D2-9C4F-BA4C-C68B56A33E4D}" type="pres">
      <dgm:prSet presAssocID="{118ACAF6-9434-44C0-ADA1-23090479430C}" presName="background" presStyleLbl="node0" presStyleIdx="0" presStyleCnt="2"/>
      <dgm:spPr/>
    </dgm:pt>
    <dgm:pt modelId="{80B37841-1F9E-E949-A57F-D74CFD948EAB}" type="pres">
      <dgm:prSet presAssocID="{118ACAF6-9434-44C0-ADA1-23090479430C}" presName="text" presStyleLbl="fgAcc0" presStyleIdx="0" presStyleCnt="2">
        <dgm:presLayoutVars>
          <dgm:chPref val="3"/>
        </dgm:presLayoutVars>
      </dgm:prSet>
      <dgm:spPr/>
    </dgm:pt>
    <dgm:pt modelId="{F0BB2D3A-D987-AB46-97DB-B50612E46DCD}" type="pres">
      <dgm:prSet presAssocID="{118ACAF6-9434-44C0-ADA1-23090479430C}" presName="hierChild2" presStyleCnt="0"/>
      <dgm:spPr/>
    </dgm:pt>
    <dgm:pt modelId="{44BB2659-B279-B842-B951-E89DA09BBED2}" type="pres">
      <dgm:prSet presAssocID="{9F344D20-C224-4587-905D-123F74EF0C37}" presName="hierRoot1" presStyleCnt="0"/>
      <dgm:spPr/>
    </dgm:pt>
    <dgm:pt modelId="{E5C86636-C067-6142-9088-102D63E244D1}" type="pres">
      <dgm:prSet presAssocID="{9F344D20-C224-4587-905D-123F74EF0C37}" presName="composite" presStyleCnt="0"/>
      <dgm:spPr/>
    </dgm:pt>
    <dgm:pt modelId="{EBDC77B4-3160-5941-B276-50293399EF54}" type="pres">
      <dgm:prSet presAssocID="{9F344D20-C224-4587-905D-123F74EF0C37}" presName="background" presStyleLbl="node0" presStyleIdx="1" presStyleCnt="2"/>
      <dgm:spPr/>
    </dgm:pt>
    <dgm:pt modelId="{EA993B95-DE1D-5E46-A6CC-2759B24C6118}" type="pres">
      <dgm:prSet presAssocID="{9F344D20-C224-4587-905D-123F74EF0C37}" presName="text" presStyleLbl="fgAcc0" presStyleIdx="1" presStyleCnt="2">
        <dgm:presLayoutVars>
          <dgm:chPref val="3"/>
        </dgm:presLayoutVars>
      </dgm:prSet>
      <dgm:spPr/>
    </dgm:pt>
    <dgm:pt modelId="{B898391E-3B2A-2C4A-B3A0-304EF70C35DF}" type="pres">
      <dgm:prSet presAssocID="{9F344D20-C224-4587-905D-123F74EF0C37}" presName="hierChild2" presStyleCnt="0"/>
      <dgm:spPr/>
    </dgm:pt>
  </dgm:ptLst>
  <dgm:cxnLst>
    <dgm:cxn modelId="{ED7DFD29-8E7B-435D-93A5-9394E4992747}" srcId="{98B5A95C-039B-4F3D-A2B4-928B7B6D5E9E}" destId="{118ACAF6-9434-44C0-ADA1-23090479430C}" srcOrd="0" destOrd="0" parTransId="{6007F7E1-03C5-4BDB-987A-EFF8AF1DB7ED}" sibTransId="{A964EDA0-C3C6-441C-8220-499F522422CE}"/>
    <dgm:cxn modelId="{B7F24965-0E33-D14B-B2C3-084468DCA5C5}" type="presOf" srcId="{118ACAF6-9434-44C0-ADA1-23090479430C}" destId="{80B37841-1F9E-E949-A57F-D74CFD948EAB}" srcOrd="0" destOrd="0" presId="urn:microsoft.com/office/officeart/2005/8/layout/hierarchy1"/>
    <dgm:cxn modelId="{5483A86F-D848-024A-8817-3F00644C7014}" type="presOf" srcId="{9F344D20-C224-4587-905D-123F74EF0C37}" destId="{EA993B95-DE1D-5E46-A6CC-2759B24C6118}" srcOrd="0" destOrd="0" presId="urn:microsoft.com/office/officeart/2005/8/layout/hierarchy1"/>
    <dgm:cxn modelId="{7C530780-B0A6-9740-AD58-F4D3D4FFB49E}" type="presOf" srcId="{98B5A95C-039B-4F3D-A2B4-928B7B6D5E9E}" destId="{53B2456C-AD2B-6A4A-9410-1230031523E3}" srcOrd="0" destOrd="0" presId="urn:microsoft.com/office/officeart/2005/8/layout/hierarchy1"/>
    <dgm:cxn modelId="{769167E3-DEAC-45DB-9DD7-7268130E1C51}" srcId="{98B5A95C-039B-4F3D-A2B4-928B7B6D5E9E}" destId="{9F344D20-C224-4587-905D-123F74EF0C37}" srcOrd="1" destOrd="0" parTransId="{41014315-FF51-404F-B50A-6602E786FAC8}" sibTransId="{55F48BE9-8EA3-4AA4-BDCE-2269568A69C5}"/>
    <dgm:cxn modelId="{1D207734-2904-924A-9CA3-97F29D5772B8}" type="presParOf" srcId="{53B2456C-AD2B-6A4A-9410-1230031523E3}" destId="{F2309358-F418-7445-80C6-1899164779FB}" srcOrd="0" destOrd="0" presId="urn:microsoft.com/office/officeart/2005/8/layout/hierarchy1"/>
    <dgm:cxn modelId="{482D6507-0242-6A4D-9132-11D774CF2661}" type="presParOf" srcId="{F2309358-F418-7445-80C6-1899164779FB}" destId="{1907222A-8F8A-B147-BB12-780340645E30}" srcOrd="0" destOrd="0" presId="urn:microsoft.com/office/officeart/2005/8/layout/hierarchy1"/>
    <dgm:cxn modelId="{597D294C-418B-2E41-BFAC-5520DAB354F6}" type="presParOf" srcId="{1907222A-8F8A-B147-BB12-780340645E30}" destId="{F0D99CAE-B5D2-9C4F-BA4C-C68B56A33E4D}" srcOrd="0" destOrd="0" presId="urn:microsoft.com/office/officeart/2005/8/layout/hierarchy1"/>
    <dgm:cxn modelId="{73386B61-8519-6E46-AC7D-7F236300BF03}" type="presParOf" srcId="{1907222A-8F8A-B147-BB12-780340645E30}" destId="{80B37841-1F9E-E949-A57F-D74CFD948EAB}" srcOrd="1" destOrd="0" presId="urn:microsoft.com/office/officeart/2005/8/layout/hierarchy1"/>
    <dgm:cxn modelId="{4AC4426C-624C-0249-93CC-E630C939161E}" type="presParOf" srcId="{F2309358-F418-7445-80C6-1899164779FB}" destId="{F0BB2D3A-D987-AB46-97DB-B50612E46DCD}" srcOrd="1" destOrd="0" presId="urn:microsoft.com/office/officeart/2005/8/layout/hierarchy1"/>
    <dgm:cxn modelId="{03E1D86D-261A-AA40-9E48-21B3B7D75A26}" type="presParOf" srcId="{53B2456C-AD2B-6A4A-9410-1230031523E3}" destId="{44BB2659-B279-B842-B951-E89DA09BBED2}" srcOrd="1" destOrd="0" presId="urn:microsoft.com/office/officeart/2005/8/layout/hierarchy1"/>
    <dgm:cxn modelId="{87DE64FC-75EC-1246-BA99-80A4643FD6BD}" type="presParOf" srcId="{44BB2659-B279-B842-B951-E89DA09BBED2}" destId="{E5C86636-C067-6142-9088-102D63E244D1}" srcOrd="0" destOrd="0" presId="urn:microsoft.com/office/officeart/2005/8/layout/hierarchy1"/>
    <dgm:cxn modelId="{2AB7174B-D6C0-5047-A4EC-96304111037A}" type="presParOf" srcId="{E5C86636-C067-6142-9088-102D63E244D1}" destId="{EBDC77B4-3160-5941-B276-50293399EF54}" srcOrd="0" destOrd="0" presId="urn:microsoft.com/office/officeart/2005/8/layout/hierarchy1"/>
    <dgm:cxn modelId="{C2F43027-9017-4740-8DD2-DA106ECADE16}" type="presParOf" srcId="{E5C86636-C067-6142-9088-102D63E244D1}" destId="{EA993B95-DE1D-5E46-A6CC-2759B24C6118}" srcOrd="1" destOrd="0" presId="urn:microsoft.com/office/officeart/2005/8/layout/hierarchy1"/>
    <dgm:cxn modelId="{9FF94284-5E88-284B-B317-2A3713582EBD}" type="presParOf" srcId="{44BB2659-B279-B842-B951-E89DA09BBED2}" destId="{B898391E-3B2A-2C4A-B3A0-304EF70C35D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2769C4-8649-402D-A8A6-66D4CE78DCBF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E253857-C6B0-458F-BCEE-03B910833C4C}">
      <dgm:prSet/>
      <dgm:spPr/>
      <dgm:t>
        <a:bodyPr/>
        <a:lstStyle/>
        <a:p>
          <a:r>
            <a:rPr lang="en-US" dirty="0"/>
            <a:t>Frame Aligned Point Error</a:t>
          </a:r>
        </a:p>
      </dgm:t>
    </dgm:pt>
    <dgm:pt modelId="{FD5716B2-DE10-4465-A913-4B22E56D083A}" type="parTrans" cxnId="{8D7FB945-2DA3-46F9-A233-AD7E5016DB4A}">
      <dgm:prSet/>
      <dgm:spPr/>
      <dgm:t>
        <a:bodyPr/>
        <a:lstStyle/>
        <a:p>
          <a:endParaRPr lang="en-US"/>
        </a:p>
      </dgm:t>
    </dgm:pt>
    <dgm:pt modelId="{ECD13212-3610-4E9F-8F53-EC5405B3759A}" type="sibTrans" cxnId="{8D7FB945-2DA3-46F9-A233-AD7E5016DB4A}">
      <dgm:prSet/>
      <dgm:spPr/>
      <dgm:t>
        <a:bodyPr/>
        <a:lstStyle/>
        <a:p>
          <a:endParaRPr lang="en-US"/>
        </a:p>
      </dgm:t>
    </dgm:pt>
    <dgm:pt modelId="{6D6CA045-5C42-4D50-AB4F-FB3C7368D067}">
      <dgm:prSet/>
      <dgm:spPr/>
      <dgm:t>
        <a:bodyPr/>
        <a:lstStyle/>
        <a:p>
          <a:r>
            <a:rPr lang="en-US" dirty="0"/>
            <a:t>It is not invariant to reflection and thus prevents creating proteins of the wrong chirality.</a:t>
          </a:r>
        </a:p>
      </dgm:t>
    </dgm:pt>
    <dgm:pt modelId="{DEA1DB08-AC73-40C0-95E4-B4C2FD589707}" type="parTrans" cxnId="{051B0B52-6E20-41C2-9C34-11200F8C45AD}">
      <dgm:prSet/>
      <dgm:spPr/>
      <dgm:t>
        <a:bodyPr/>
        <a:lstStyle/>
        <a:p>
          <a:endParaRPr lang="en-US"/>
        </a:p>
      </dgm:t>
    </dgm:pt>
    <dgm:pt modelId="{F14C1D3D-BEEC-4471-AD56-6FC338CFE293}" type="sibTrans" cxnId="{051B0B52-6E20-41C2-9C34-11200F8C45AD}">
      <dgm:prSet/>
      <dgm:spPr/>
      <dgm:t>
        <a:bodyPr/>
        <a:lstStyle/>
        <a:p>
          <a:endParaRPr lang="en-US"/>
        </a:p>
      </dgm:t>
    </dgm:pt>
    <dgm:pt modelId="{821D84BE-4212-4F70-AF08-9F743B8B2FF3}">
      <dgm:prSet/>
      <dgm:spPr/>
      <dgm:t>
        <a:bodyPr/>
        <a:lstStyle/>
        <a:p>
          <a:r>
            <a:rPr lang="en-US" dirty="0" err="1"/>
            <a:t>Distogram</a:t>
          </a:r>
          <a:r>
            <a:rPr lang="en-US" dirty="0"/>
            <a:t> loss</a:t>
          </a:r>
        </a:p>
      </dgm:t>
    </dgm:pt>
    <dgm:pt modelId="{FC9ED8FB-D24D-414A-A7FE-D0E3E568F3AE}" type="parTrans" cxnId="{AB3AF288-C39F-4BB5-973C-04DEF5722CB2}">
      <dgm:prSet/>
      <dgm:spPr/>
      <dgm:t>
        <a:bodyPr/>
        <a:lstStyle/>
        <a:p>
          <a:endParaRPr lang="en-US"/>
        </a:p>
      </dgm:t>
    </dgm:pt>
    <dgm:pt modelId="{2939F58B-B981-45E4-9F93-4116F555A035}" type="sibTrans" cxnId="{AB3AF288-C39F-4BB5-973C-04DEF5722CB2}">
      <dgm:prSet/>
      <dgm:spPr/>
      <dgm:t>
        <a:bodyPr/>
        <a:lstStyle/>
        <a:p>
          <a:endParaRPr lang="en-US"/>
        </a:p>
      </dgm:t>
    </dgm:pt>
    <dgm:pt modelId="{EF15578E-6ECE-4F61-8BD4-1D64BBF7BAB2}">
      <dgm:prSet/>
      <dgm:spPr/>
      <dgm:t>
        <a:bodyPr/>
        <a:lstStyle/>
        <a:p>
          <a:r>
            <a:rPr lang="en-US"/>
            <a:t>MSA masking</a:t>
          </a:r>
        </a:p>
      </dgm:t>
    </dgm:pt>
    <dgm:pt modelId="{15B258E0-88D5-4230-ABA4-EA82B4A98A4B}" type="parTrans" cxnId="{D60B6D12-42EC-4444-8201-9202FE42960E}">
      <dgm:prSet/>
      <dgm:spPr/>
      <dgm:t>
        <a:bodyPr/>
        <a:lstStyle/>
        <a:p>
          <a:endParaRPr lang="en-US"/>
        </a:p>
      </dgm:t>
    </dgm:pt>
    <dgm:pt modelId="{148DF086-C838-443C-9862-00E52A05619A}" type="sibTrans" cxnId="{D60B6D12-42EC-4444-8201-9202FE42960E}">
      <dgm:prSet/>
      <dgm:spPr/>
      <dgm:t>
        <a:bodyPr/>
        <a:lstStyle/>
        <a:p>
          <a:endParaRPr lang="en-US"/>
        </a:p>
      </dgm:t>
    </dgm:pt>
    <dgm:pt modelId="{8F032F78-D1E8-4497-950F-E842B10E891D}">
      <dgm:prSet/>
      <dgm:spPr/>
      <dgm:t>
        <a:bodyPr/>
        <a:lstStyle/>
        <a:p>
          <a:r>
            <a:rPr lang="en-US" dirty="0"/>
            <a:t>Some symbols in MSA are masked out and the model is asked to predict them.</a:t>
          </a:r>
        </a:p>
      </dgm:t>
    </dgm:pt>
    <dgm:pt modelId="{2A971726-B839-4874-A38C-0C3BF5EB455F}" type="parTrans" cxnId="{76C6B350-8B71-42F5-9929-F29CDB8C25A7}">
      <dgm:prSet/>
      <dgm:spPr/>
      <dgm:t>
        <a:bodyPr/>
        <a:lstStyle/>
        <a:p>
          <a:endParaRPr lang="en-US"/>
        </a:p>
      </dgm:t>
    </dgm:pt>
    <dgm:pt modelId="{B02834FF-F8C0-4847-8988-E6182ABAB0AD}" type="sibTrans" cxnId="{76C6B350-8B71-42F5-9929-F29CDB8C25A7}">
      <dgm:prSet/>
      <dgm:spPr/>
      <dgm:t>
        <a:bodyPr/>
        <a:lstStyle/>
        <a:p>
          <a:endParaRPr lang="en-US"/>
        </a:p>
      </dgm:t>
    </dgm:pt>
    <dgm:pt modelId="{2EAC552E-2DCA-0640-BCB5-5C9EDD2E6E04}">
      <dgm:prSet/>
      <dgm:spPr/>
      <dgm:t>
        <a:bodyPr/>
        <a:lstStyle/>
        <a:p>
          <a:r>
            <a:rPr lang="en-US" dirty="0"/>
            <a:t>Similar to root-mean-squared deviation</a:t>
          </a:r>
        </a:p>
      </dgm:t>
    </dgm:pt>
    <dgm:pt modelId="{E530724B-EF40-1A42-BA3C-DB0335FC9753}" type="parTrans" cxnId="{9649F991-DCD2-7744-AE5A-3316CEC5614A}">
      <dgm:prSet/>
      <dgm:spPr/>
      <dgm:t>
        <a:bodyPr/>
        <a:lstStyle/>
        <a:p>
          <a:endParaRPr lang="en-US"/>
        </a:p>
      </dgm:t>
    </dgm:pt>
    <dgm:pt modelId="{4836018B-DF32-4B41-A542-C215FC2F8AB4}" type="sibTrans" cxnId="{9649F991-DCD2-7744-AE5A-3316CEC5614A}">
      <dgm:prSet/>
      <dgm:spPr/>
      <dgm:t>
        <a:bodyPr/>
        <a:lstStyle/>
        <a:p>
          <a:endParaRPr lang="en-US"/>
        </a:p>
      </dgm:t>
    </dgm:pt>
    <dgm:pt modelId="{911C4173-8703-C04D-8F31-245F24D2B0BF}">
      <dgm:prSet/>
      <dgm:spPr/>
      <dgm:t>
        <a:bodyPr/>
        <a:lstStyle/>
        <a:p>
          <a:r>
            <a:rPr lang="en-US" dirty="0"/>
            <a:t>Compare </a:t>
          </a:r>
          <a:r>
            <a:rPr lang="en-US" dirty="0" err="1"/>
            <a:t>distogram</a:t>
          </a:r>
          <a:r>
            <a:rPr lang="en-US" dirty="0"/>
            <a:t> prediction with ground truth</a:t>
          </a:r>
        </a:p>
      </dgm:t>
    </dgm:pt>
    <dgm:pt modelId="{989B38C5-47A8-034A-AE67-BC72F56D1540}" type="parTrans" cxnId="{5FB64CD2-FE16-E446-9DAE-312546B2202E}">
      <dgm:prSet/>
      <dgm:spPr/>
      <dgm:t>
        <a:bodyPr/>
        <a:lstStyle/>
        <a:p>
          <a:endParaRPr lang="en-US"/>
        </a:p>
      </dgm:t>
    </dgm:pt>
    <dgm:pt modelId="{429A0EF3-EF8A-0C49-A143-53B6C34C5E97}" type="sibTrans" cxnId="{5FB64CD2-FE16-E446-9DAE-312546B2202E}">
      <dgm:prSet/>
      <dgm:spPr/>
      <dgm:t>
        <a:bodyPr/>
        <a:lstStyle/>
        <a:p>
          <a:endParaRPr lang="en-US"/>
        </a:p>
      </dgm:t>
    </dgm:pt>
    <dgm:pt modelId="{CB350387-41DA-6F4D-88D1-140E4D316D28}" type="pres">
      <dgm:prSet presAssocID="{E02769C4-8649-402D-A8A6-66D4CE78DCBF}" presName="linear" presStyleCnt="0">
        <dgm:presLayoutVars>
          <dgm:dir/>
          <dgm:animLvl val="lvl"/>
          <dgm:resizeHandles val="exact"/>
        </dgm:presLayoutVars>
      </dgm:prSet>
      <dgm:spPr/>
    </dgm:pt>
    <dgm:pt modelId="{A599B82C-E06F-394B-9BF2-7B7F6F3C0579}" type="pres">
      <dgm:prSet presAssocID="{6E253857-C6B0-458F-BCEE-03B910833C4C}" presName="parentLin" presStyleCnt="0"/>
      <dgm:spPr/>
    </dgm:pt>
    <dgm:pt modelId="{D18A6921-852D-C347-8751-F4E8E06F127F}" type="pres">
      <dgm:prSet presAssocID="{6E253857-C6B0-458F-BCEE-03B910833C4C}" presName="parentLeftMargin" presStyleLbl="node1" presStyleIdx="0" presStyleCnt="3"/>
      <dgm:spPr/>
    </dgm:pt>
    <dgm:pt modelId="{6E0942B6-5A0B-8541-9187-92612A8A245A}" type="pres">
      <dgm:prSet presAssocID="{6E253857-C6B0-458F-BCEE-03B910833C4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AF2E531-5552-F24A-992D-6EFC06AB31CA}" type="pres">
      <dgm:prSet presAssocID="{6E253857-C6B0-458F-BCEE-03B910833C4C}" presName="negativeSpace" presStyleCnt="0"/>
      <dgm:spPr/>
    </dgm:pt>
    <dgm:pt modelId="{4AA653CE-D0AA-304F-8098-72473FAFC03F}" type="pres">
      <dgm:prSet presAssocID="{6E253857-C6B0-458F-BCEE-03B910833C4C}" presName="childText" presStyleLbl="conFgAcc1" presStyleIdx="0" presStyleCnt="3">
        <dgm:presLayoutVars>
          <dgm:bulletEnabled val="1"/>
        </dgm:presLayoutVars>
      </dgm:prSet>
      <dgm:spPr/>
    </dgm:pt>
    <dgm:pt modelId="{2A9E2EAD-A227-3044-AAF2-54AC95E7BE5D}" type="pres">
      <dgm:prSet presAssocID="{ECD13212-3610-4E9F-8F53-EC5405B3759A}" presName="spaceBetweenRectangles" presStyleCnt="0"/>
      <dgm:spPr/>
    </dgm:pt>
    <dgm:pt modelId="{87618846-8F35-3C46-B936-17A9D3EBE0F3}" type="pres">
      <dgm:prSet presAssocID="{821D84BE-4212-4F70-AF08-9F743B8B2FF3}" presName="parentLin" presStyleCnt="0"/>
      <dgm:spPr/>
    </dgm:pt>
    <dgm:pt modelId="{E2F18416-2A28-FB48-9D07-AC131C18FD8B}" type="pres">
      <dgm:prSet presAssocID="{821D84BE-4212-4F70-AF08-9F743B8B2FF3}" presName="parentLeftMargin" presStyleLbl="node1" presStyleIdx="0" presStyleCnt="3"/>
      <dgm:spPr/>
    </dgm:pt>
    <dgm:pt modelId="{334E3224-7C42-B04E-8CFD-E0087714CD7A}" type="pres">
      <dgm:prSet presAssocID="{821D84BE-4212-4F70-AF08-9F743B8B2F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7C49DAF-7BFC-8C4C-92BC-06A80FD40EF2}" type="pres">
      <dgm:prSet presAssocID="{821D84BE-4212-4F70-AF08-9F743B8B2FF3}" presName="negativeSpace" presStyleCnt="0"/>
      <dgm:spPr/>
    </dgm:pt>
    <dgm:pt modelId="{5386A27A-ACEA-F141-BD1E-EEFB846365EB}" type="pres">
      <dgm:prSet presAssocID="{821D84BE-4212-4F70-AF08-9F743B8B2FF3}" presName="childText" presStyleLbl="conFgAcc1" presStyleIdx="1" presStyleCnt="3">
        <dgm:presLayoutVars>
          <dgm:bulletEnabled val="1"/>
        </dgm:presLayoutVars>
      </dgm:prSet>
      <dgm:spPr/>
    </dgm:pt>
    <dgm:pt modelId="{ED478E87-05D1-1346-9677-BD8BA9F2E6E1}" type="pres">
      <dgm:prSet presAssocID="{2939F58B-B981-45E4-9F93-4116F555A035}" presName="spaceBetweenRectangles" presStyleCnt="0"/>
      <dgm:spPr/>
    </dgm:pt>
    <dgm:pt modelId="{3939CBCF-914A-7745-A6D8-0EF3076DB9A1}" type="pres">
      <dgm:prSet presAssocID="{EF15578E-6ECE-4F61-8BD4-1D64BBF7BAB2}" presName="parentLin" presStyleCnt="0"/>
      <dgm:spPr/>
    </dgm:pt>
    <dgm:pt modelId="{5F37F9F8-5B78-914C-AE74-D09874FCC234}" type="pres">
      <dgm:prSet presAssocID="{EF15578E-6ECE-4F61-8BD4-1D64BBF7BAB2}" presName="parentLeftMargin" presStyleLbl="node1" presStyleIdx="1" presStyleCnt="3"/>
      <dgm:spPr/>
    </dgm:pt>
    <dgm:pt modelId="{41C7763C-BB68-484A-8FCB-1CCC9435A8FC}" type="pres">
      <dgm:prSet presAssocID="{EF15578E-6ECE-4F61-8BD4-1D64BBF7BAB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1BC55C6-6CC8-564E-8711-1DB93C25824C}" type="pres">
      <dgm:prSet presAssocID="{EF15578E-6ECE-4F61-8BD4-1D64BBF7BAB2}" presName="negativeSpace" presStyleCnt="0"/>
      <dgm:spPr/>
    </dgm:pt>
    <dgm:pt modelId="{A5089926-FB2D-A745-B4EF-C52CDF99415A}" type="pres">
      <dgm:prSet presAssocID="{EF15578E-6ECE-4F61-8BD4-1D64BBF7BAB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5030B0A-8B1E-DC4E-8D0E-9D690C02D019}" type="presOf" srcId="{821D84BE-4212-4F70-AF08-9F743B8B2FF3}" destId="{334E3224-7C42-B04E-8CFD-E0087714CD7A}" srcOrd="1" destOrd="0" presId="urn:microsoft.com/office/officeart/2005/8/layout/list1"/>
    <dgm:cxn modelId="{D60B6D12-42EC-4444-8201-9202FE42960E}" srcId="{E02769C4-8649-402D-A8A6-66D4CE78DCBF}" destId="{EF15578E-6ECE-4F61-8BD4-1D64BBF7BAB2}" srcOrd="2" destOrd="0" parTransId="{15B258E0-88D5-4230-ABA4-EA82B4A98A4B}" sibTransId="{148DF086-C838-443C-9862-00E52A05619A}"/>
    <dgm:cxn modelId="{222BCA19-7F75-DA4E-860F-BAD805194B5B}" type="presOf" srcId="{EF15578E-6ECE-4F61-8BD4-1D64BBF7BAB2}" destId="{5F37F9F8-5B78-914C-AE74-D09874FCC234}" srcOrd="0" destOrd="0" presId="urn:microsoft.com/office/officeart/2005/8/layout/list1"/>
    <dgm:cxn modelId="{AC3EBB1F-1F2F-F244-BFD5-2F7712BF1D46}" type="presOf" srcId="{6E253857-C6B0-458F-BCEE-03B910833C4C}" destId="{6E0942B6-5A0B-8541-9187-92612A8A245A}" srcOrd="1" destOrd="0" presId="urn:microsoft.com/office/officeart/2005/8/layout/list1"/>
    <dgm:cxn modelId="{E9207630-F5F9-0D44-BE0E-EF98225A77D7}" type="presOf" srcId="{8F032F78-D1E8-4497-950F-E842B10E891D}" destId="{A5089926-FB2D-A745-B4EF-C52CDF99415A}" srcOrd="0" destOrd="0" presId="urn:microsoft.com/office/officeart/2005/8/layout/list1"/>
    <dgm:cxn modelId="{D6D68934-AF27-E64E-BC73-430C0CA304DC}" type="presOf" srcId="{6E253857-C6B0-458F-BCEE-03B910833C4C}" destId="{D18A6921-852D-C347-8751-F4E8E06F127F}" srcOrd="0" destOrd="0" presId="urn:microsoft.com/office/officeart/2005/8/layout/list1"/>
    <dgm:cxn modelId="{8D7FB945-2DA3-46F9-A233-AD7E5016DB4A}" srcId="{E02769C4-8649-402D-A8A6-66D4CE78DCBF}" destId="{6E253857-C6B0-458F-BCEE-03B910833C4C}" srcOrd="0" destOrd="0" parTransId="{FD5716B2-DE10-4465-A913-4B22E56D083A}" sibTransId="{ECD13212-3610-4E9F-8F53-EC5405B3759A}"/>
    <dgm:cxn modelId="{76C6B350-8B71-42F5-9929-F29CDB8C25A7}" srcId="{EF15578E-6ECE-4F61-8BD4-1D64BBF7BAB2}" destId="{8F032F78-D1E8-4497-950F-E842B10E891D}" srcOrd="0" destOrd="0" parTransId="{2A971726-B839-4874-A38C-0C3BF5EB455F}" sibTransId="{B02834FF-F8C0-4847-8988-E6182ABAB0AD}"/>
    <dgm:cxn modelId="{051B0B52-6E20-41C2-9C34-11200F8C45AD}" srcId="{6E253857-C6B0-458F-BCEE-03B910833C4C}" destId="{6D6CA045-5C42-4D50-AB4F-FB3C7368D067}" srcOrd="1" destOrd="0" parTransId="{DEA1DB08-AC73-40C0-95E4-B4C2FD589707}" sibTransId="{F14C1D3D-BEEC-4471-AD56-6FC338CFE293}"/>
    <dgm:cxn modelId="{AB3AF288-C39F-4BB5-973C-04DEF5722CB2}" srcId="{E02769C4-8649-402D-A8A6-66D4CE78DCBF}" destId="{821D84BE-4212-4F70-AF08-9F743B8B2FF3}" srcOrd="1" destOrd="0" parTransId="{FC9ED8FB-D24D-414A-A7FE-D0E3E568F3AE}" sibTransId="{2939F58B-B981-45E4-9F93-4116F555A035}"/>
    <dgm:cxn modelId="{7C1C548B-A4E2-A341-974A-F78ECBF3B49E}" type="presOf" srcId="{911C4173-8703-C04D-8F31-245F24D2B0BF}" destId="{5386A27A-ACEA-F141-BD1E-EEFB846365EB}" srcOrd="0" destOrd="0" presId="urn:microsoft.com/office/officeart/2005/8/layout/list1"/>
    <dgm:cxn modelId="{9649F991-DCD2-7744-AE5A-3316CEC5614A}" srcId="{6E253857-C6B0-458F-BCEE-03B910833C4C}" destId="{2EAC552E-2DCA-0640-BCB5-5C9EDD2E6E04}" srcOrd="0" destOrd="0" parTransId="{E530724B-EF40-1A42-BA3C-DB0335FC9753}" sibTransId="{4836018B-DF32-4B41-A542-C215FC2F8AB4}"/>
    <dgm:cxn modelId="{A7FE269C-7A74-D640-90EE-CCDA057A3FC1}" type="presOf" srcId="{E02769C4-8649-402D-A8A6-66D4CE78DCBF}" destId="{CB350387-41DA-6F4D-88D1-140E4D316D28}" srcOrd="0" destOrd="0" presId="urn:microsoft.com/office/officeart/2005/8/layout/list1"/>
    <dgm:cxn modelId="{ACCBC1A1-3DEB-C14E-B0CD-D69D9659F834}" type="presOf" srcId="{821D84BE-4212-4F70-AF08-9F743B8B2FF3}" destId="{E2F18416-2A28-FB48-9D07-AC131C18FD8B}" srcOrd="0" destOrd="0" presId="urn:microsoft.com/office/officeart/2005/8/layout/list1"/>
    <dgm:cxn modelId="{06D65BAB-4887-1744-ACD5-4B2D64C5531D}" type="presOf" srcId="{2EAC552E-2DCA-0640-BCB5-5C9EDD2E6E04}" destId="{4AA653CE-D0AA-304F-8098-72473FAFC03F}" srcOrd="0" destOrd="0" presId="urn:microsoft.com/office/officeart/2005/8/layout/list1"/>
    <dgm:cxn modelId="{374FF0BA-6DF9-884C-A363-3E6AAE6BD36A}" type="presOf" srcId="{EF15578E-6ECE-4F61-8BD4-1D64BBF7BAB2}" destId="{41C7763C-BB68-484A-8FCB-1CCC9435A8FC}" srcOrd="1" destOrd="0" presId="urn:microsoft.com/office/officeart/2005/8/layout/list1"/>
    <dgm:cxn modelId="{F48E09C2-7178-A145-A7BE-2EEECD41E05D}" type="presOf" srcId="{6D6CA045-5C42-4D50-AB4F-FB3C7368D067}" destId="{4AA653CE-D0AA-304F-8098-72473FAFC03F}" srcOrd="0" destOrd="1" presId="urn:microsoft.com/office/officeart/2005/8/layout/list1"/>
    <dgm:cxn modelId="{5FB64CD2-FE16-E446-9DAE-312546B2202E}" srcId="{821D84BE-4212-4F70-AF08-9F743B8B2FF3}" destId="{911C4173-8703-C04D-8F31-245F24D2B0BF}" srcOrd="0" destOrd="0" parTransId="{989B38C5-47A8-034A-AE67-BC72F56D1540}" sibTransId="{429A0EF3-EF8A-0C49-A143-53B6C34C5E97}"/>
    <dgm:cxn modelId="{88D9093A-6F7F-4649-91FA-D6D6D9462AF4}" type="presParOf" srcId="{CB350387-41DA-6F4D-88D1-140E4D316D28}" destId="{A599B82C-E06F-394B-9BF2-7B7F6F3C0579}" srcOrd="0" destOrd="0" presId="urn:microsoft.com/office/officeart/2005/8/layout/list1"/>
    <dgm:cxn modelId="{640FD4F5-953B-8840-B5C0-89449F6BF72E}" type="presParOf" srcId="{A599B82C-E06F-394B-9BF2-7B7F6F3C0579}" destId="{D18A6921-852D-C347-8751-F4E8E06F127F}" srcOrd="0" destOrd="0" presId="urn:microsoft.com/office/officeart/2005/8/layout/list1"/>
    <dgm:cxn modelId="{69FF1157-D164-E047-9EA6-880DA9DEFA57}" type="presParOf" srcId="{A599B82C-E06F-394B-9BF2-7B7F6F3C0579}" destId="{6E0942B6-5A0B-8541-9187-92612A8A245A}" srcOrd="1" destOrd="0" presId="urn:microsoft.com/office/officeart/2005/8/layout/list1"/>
    <dgm:cxn modelId="{D57CCD44-FAB5-9F41-AF83-E26F28DAECEA}" type="presParOf" srcId="{CB350387-41DA-6F4D-88D1-140E4D316D28}" destId="{8AF2E531-5552-F24A-992D-6EFC06AB31CA}" srcOrd="1" destOrd="0" presId="urn:microsoft.com/office/officeart/2005/8/layout/list1"/>
    <dgm:cxn modelId="{09A75778-0C57-674B-8D33-25F233D90739}" type="presParOf" srcId="{CB350387-41DA-6F4D-88D1-140E4D316D28}" destId="{4AA653CE-D0AA-304F-8098-72473FAFC03F}" srcOrd="2" destOrd="0" presId="urn:microsoft.com/office/officeart/2005/8/layout/list1"/>
    <dgm:cxn modelId="{BA49785A-41A3-5543-9EB0-3EEE301C26DC}" type="presParOf" srcId="{CB350387-41DA-6F4D-88D1-140E4D316D28}" destId="{2A9E2EAD-A227-3044-AAF2-54AC95E7BE5D}" srcOrd="3" destOrd="0" presId="urn:microsoft.com/office/officeart/2005/8/layout/list1"/>
    <dgm:cxn modelId="{86299EAC-5807-2043-BF19-42E69CD73924}" type="presParOf" srcId="{CB350387-41DA-6F4D-88D1-140E4D316D28}" destId="{87618846-8F35-3C46-B936-17A9D3EBE0F3}" srcOrd="4" destOrd="0" presId="urn:microsoft.com/office/officeart/2005/8/layout/list1"/>
    <dgm:cxn modelId="{C9CDF91E-DF11-004A-92AA-F039C5BFD70E}" type="presParOf" srcId="{87618846-8F35-3C46-B936-17A9D3EBE0F3}" destId="{E2F18416-2A28-FB48-9D07-AC131C18FD8B}" srcOrd="0" destOrd="0" presId="urn:microsoft.com/office/officeart/2005/8/layout/list1"/>
    <dgm:cxn modelId="{7D791DC0-9B9E-0D4A-A32E-B5B8B07FD7B7}" type="presParOf" srcId="{87618846-8F35-3C46-B936-17A9D3EBE0F3}" destId="{334E3224-7C42-B04E-8CFD-E0087714CD7A}" srcOrd="1" destOrd="0" presId="urn:microsoft.com/office/officeart/2005/8/layout/list1"/>
    <dgm:cxn modelId="{20F34729-8DF7-1B42-BC52-39FFF07949F8}" type="presParOf" srcId="{CB350387-41DA-6F4D-88D1-140E4D316D28}" destId="{A7C49DAF-7BFC-8C4C-92BC-06A80FD40EF2}" srcOrd="5" destOrd="0" presId="urn:microsoft.com/office/officeart/2005/8/layout/list1"/>
    <dgm:cxn modelId="{F9156D7A-3E61-6E4E-AC63-28256FC0E355}" type="presParOf" srcId="{CB350387-41DA-6F4D-88D1-140E4D316D28}" destId="{5386A27A-ACEA-F141-BD1E-EEFB846365EB}" srcOrd="6" destOrd="0" presId="urn:microsoft.com/office/officeart/2005/8/layout/list1"/>
    <dgm:cxn modelId="{7AF4E2B5-2EA1-B545-AF9A-447AAA9FD926}" type="presParOf" srcId="{CB350387-41DA-6F4D-88D1-140E4D316D28}" destId="{ED478E87-05D1-1346-9677-BD8BA9F2E6E1}" srcOrd="7" destOrd="0" presId="urn:microsoft.com/office/officeart/2005/8/layout/list1"/>
    <dgm:cxn modelId="{73CA950C-CD16-E042-8804-7D4BA3347CC5}" type="presParOf" srcId="{CB350387-41DA-6F4D-88D1-140E4D316D28}" destId="{3939CBCF-914A-7745-A6D8-0EF3076DB9A1}" srcOrd="8" destOrd="0" presId="urn:microsoft.com/office/officeart/2005/8/layout/list1"/>
    <dgm:cxn modelId="{7A82ADED-8E03-1E47-BE19-AB4CFC7B6285}" type="presParOf" srcId="{3939CBCF-914A-7745-A6D8-0EF3076DB9A1}" destId="{5F37F9F8-5B78-914C-AE74-D09874FCC234}" srcOrd="0" destOrd="0" presId="urn:microsoft.com/office/officeart/2005/8/layout/list1"/>
    <dgm:cxn modelId="{E38C7B1B-248A-7E4E-88D0-A33B92B78FD0}" type="presParOf" srcId="{3939CBCF-914A-7745-A6D8-0EF3076DB9A1}" destId="{41C7763C-BB68-484A-8FCB-1CCC9435A8FC}" srcOrd="1" destOrd="0" presId="urn:microsoft.com/office/officeart/2005/8/layout/list1"/>
    <dgm:cxn modelId="{95DD0BDB-32ED-BB47-BE34-175414EB1DE7}" type="presParOf" srcId="{CB350387-41DA-6F4D-88D1-140E4D316D28}" destId="{01BC55C6-6CC8-564E-8711-1DB93C25824C}" srcOrd="9" destOrd="0" presId="urn:microsoft.com/office/officeart/2005/8/layout/list1"/>
    <dgm:cxn modelId="{343E0EDF-BB88-D244-AAA3-BE5A7DD4C9A0}" type="presParOf" srcId="{CB350387-41DA-6F4D-88D1-140E4D316D28}" destId="{A5089926-FB2D-A745-B4EF-C52CDF99415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05E7F7-DA39-4B3D-8942-017B273ED32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48280E-80AA-47C2-97F6-790BD87150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DeepMind team published their method and made it freely available.</a:t>
          </a:r>
        </a:p>
      </dgm:t>
    </dgm:pt>
    <dgm:pt modelId="{6BD19E01-2BE4-4380-895C-087ABE053590}" type="parTrans" cxnId="{31753AFE-C989-4760-852F-FAD32FA48E34}">
      <dgm:prSet/>
      <dgm:spPr/>
      <dgm:t>
        <a:bodyPr/>
        <a:lstStyle/>
        <a:p>
          <a:endParaRPr lang="en-US"/>
        </a:p>
      </dgm:t>
    </dgm:pt>
    <dgm:pt modelId="{E309B435-1D6E-46C8-8634-887002AFCE14}" type="sibTrans" cxnId="{31753AFE-C989-4760-852F-FAD32FA48E34}">
      <dgm:prSet/>
      <dgm:spPr/>
      <dgm:t>
        <a:bodyPr/>
        <a:lstStyle/>
        <a:p>
          <a:endParaRPr lang="en-US"/>
        </a:p>
      </dgm:t>
    </dgm:pt>
    <dgm:pt modelId="{4270EB2B-C124-4D11-BA50-7081D7A54B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There is an online (free) tool called ColabFold where you can make predictions by making use of Google Computers.</a:t>
          </a:r>
        </a:p>
      </dgm:t>
    </dgm:pt>
    <dgm:pt modelId="{27F7900B-B7E5-4FD5-9B35-6F93FA4B16B4}" type="parTrans" cxnId="{C2AE74E7-D666-4193-B616-D31DEA1D0F4F}">
      <dgm:prSet/>
      <dgm:spPr/>
      <dgm:t>
        <a:bodyPr/>
        <a:lstStyle/>
        <a:p>
          <a:endParaRPr lang="en-US"/>
        </a:p>
      </dgm:t>
    </dgm:pt>
    <dgm:pt modelId="{A32C7E4C-7F2E-4FBE-BD0D-2A59664AE418}" type="sibTrans" cxnId="{C2AE74E7-D666-4193-B616-D31DEA1D0F4F}">
      <dgm:prSet/>
      <dgm:spPr/>
      <dgm:t>
        <a:bodyPr/>
        <a:lstStyle/>
        <a:p>
          <a:endParaRPr lang="en-US"/>
        </a:p>
      </dgm:t>
    </dgm:pt>
    <dgm:pt modelId="{DCD20F56-A463-40DE-9E6F-B358398AB9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CASP 15 (2022) was plenty of AlphaFold similar structures but DeepMind did not participate.</a:t>
          </a:r>
        </a:p>
      </dgm:t>
    </dgm:pt>
    <dgm:pt modelId="{F2A5E913-DDBB-4E81-B5CF-2B55156E870F}" type="parTrans" cxnId="{CC911521-1B53-4806-893A-D962138919E3}">
      <dgm:prSet/>
      <dgm:spPr/>
      <dgm:t>
        <a:bodyPr/>
        <a:lstStyle/>
        <a:p>
          <a:endParaRPr lang="en-US"/>
        </a:p>
      </dgm:t>
    </dgm:pt>
    <dgm:pt modelId="{EC1AD1E2-F024-4AC6-8341-8FC8CB1EA1A3}" type="sibTrans" cxnId="{CC911521-1B53-4806-893A-D962138919E3}">
      <dgm:prSet/>
      <dgm:spPr/>
      <dgm:t>
        <a:bodyPr/>
        <a:lstStyle/>
        <a:p>
          <a:endParaRPr lang="en-US"/>
        </a:p>
      </dgm:t>
    </dgm:pt>
    <dgm:pt modelId="{D3841345-AC69-4647-B891-66A585CC38F3}" type="pres">
      <dgm:prSet presAssocID="{DD05E7F7-DA39-4B3D-8942-017B273ED32B}" presName="root" presStyleCnt="0">
        <dgm:presLayoutVars>
          <dgm:dir/>
          <dgm:resizeHandles val="exact"/>
        </dgm:presLayoutVars>
      </dgm:prSet>
      <dgm:spPr/>
    </dgm:pt>
    <dgm:pt modelId="{545C3519-5C8D-4CFF-88D7-683043A9D032}" type="pres">
      <dgm:prSet presAssocID="{6A48280E-80AA-47C2-97F6-790BD87150A0}" presName="compNode" presStyleCnt="0"/>
      <dgm:spPr/>
    </dgm:pt>
    <dgm:pt modelId="{2925B2A4-55B5-428E-B4C4-7AFBE46A698A}" type="pres">
      <dgm:prSet presAssocID="{6A48280E-80AA-47C2-97F6-790BD87150A0}" presName="bgRect" presStyleLbl="bgShp" presStyleIdx="0" presStyleCnt="3"/>
      <dgm:spPr/>
    </dgm:pt>
    <dgm:pt modelId="{C74403AE-12E5-447A-AE4F-98B31F48DC68}" type="pres">
      <dgm:prSet presAssocID="{6A48280E-80AA-47C2-97F6-790BD87150A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078675C4-F245-4381-B697-D50B1AC2A1B3}" type="pres">
      <dgm:prSet presAssocID="{6A48280E-80AA-47C2-97F6-790BD87150A0}" presName="spaceRect" presStyleCnt="0"/>
      <dgm:spPr/>
    </dgm:pt>
    <dgm:pt modelId="{3D77FD15-6B5D-478E-81A9-B914A3160074}" type="pres">
      <dgm:prSet presAssocID="{6A48280E-80AA-47C2-97F6-790BD87150A0}" presName="parTx" presStyleLbl="revTx" presStyleIdx="0" presStyleCnt="3">
        <dgm:presLayoutVars>
          <dgm:chMax val="0"/>
          <dgm:chPref val="0"/>
        </dgm:presLayoutVars>
      </dgm:prSet>
      <dgm:spPr/>
    </dgm:pt>
    <dgm:pt modelId="{C8C1980F-67FD-4783-901A-B9B138EBF795}" type="pres">
      <dgm:prSet presAssocID="{E309B435-1D6E-46C8-8634-887002AFCE14}" presName="sibTrans" presStyleCnt="0"/>
      <dgm:spPr/>
    </dgm:pt>
    <dgm:pt modelId="{9242E088-2084-4E3D-93A3-A65458ED0FDE}" type="pres">
      <dgm:prSet presAssocID="{4270EB2B-C124-4D11-BA50-7081D7A54B8E}" presName="compNode" presStyleCnt="0"/>
      <dgm:spPr/>
    </dgm:pt>
    <dgm:pt modelId="{2CF277DA-769D-42D9-9761-E5D2A5A9771C}" type="pres">
      <dgm:prSet presAssocID="{4270EB2B-C124-4D11-BA50-7081D7A54B8E}" presName="bgRect" presStyleLbl="bgShp" presStyleIdx="1" presStyleCnt="3"/>
      <dgm:spPr/>
    </dgm:pt>
    <dgm:pt modelId="{C7055E58-FEE6-49A2-9083-EDEB68E72D25}" type="pres">
      <dgm:prSet presAssocID="{4270EB2B-C124-4D11-BA50-7081D7A54B8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6153FC1-A292-424C-8BCB-B5C2B0ABD897}" type="pres">
      <dgm:prSet presAssocID="{4270EB2B-C124-4D11-BA50-7081D7A54B8E}" presName="spaceRect" presStyleCnt="0"/>
      <dgm:spPr/>
    </dgm:pt>
    <dgm:pt modelId="{F8DB1CE8-9DEA-46DF-93C5-5F285FD456B0}" type="pres">
      <dgm:prSet presAssocID="{4270EB2B-C124-4D11-BA50-7081D7A54B8E}" presName="parTx" presStyleLbl="revTx" presStyleIdx="1" presStyleCnt="3">
        <dgm:presLayoutVars>
          <dgm:chMax val="0"/>
          <dgm:chPref val="0"/>
        </dgm:presLayoutVars>
      </dgm:prSet>
      <dgm:spPr/>
    </dgm:pt>
    <dgm:pt modelId="{483E5F88-B442-422F-BD8A-A6875B68EE4D}" type="pres">
      <dgm:prSet presAssocID="{A32C7E4C-7F2E-4FBE-BD0D-2A59664AE418}" presName="sibTrans" presStyleCnt="0"/>
      <dgm:spPr/>
    </dgm:pt>
    <dgm:pt modelId="{B792B0ED-400E-4089-ABE8-97A187F40A63}" type="pres">
      <dgm:prSet presAssocID="{DCD20F56-A463-40DE-9E6F-B358398AB959}" presName="compNode" presStyleCnt="0"/>
      <dgm:spPr/>
    </dgm:pt>
    <dgm:pt modelId="{CD4CDCD1-3E53-4E18-B3D3-A84691B0C1E8}" type="pres">
      <dgm:prSet presAssocID="{DCD20F56-A463-40DE-9E6F-B358398AB959}" presName="bgRect" presStyleLbl="bgShp" presStyleIdx="2" presStyleCnt="3"/>
      <dgm:spPr/>
    </dgm:pt>
    <dgm:pt modelId="{E054B2A8-9C8B-477A-9179-CF5B9A572A6E}" type="pres">
      <dgm:prSet presAssocID="{DCD20F56-A463-40DE-9E6F-B358398AB95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0C125DE2-9422-458D-A948-DE24D7868424}" type="pres">
      <dgm:prSet presAssocID="{DCD20F56-A463-40DE-9E6F-B358398AB959}" presName="spaceRect" presStyleCnt="0"/>
      <dgm:spPr/>
    </dgm:pt>
    <dgm:pt modelId="{0F40033C-AD74-4FDF-A99A-302D08215E83}" type="pres">
      <dgm:prSet presAssocID="{DCD20F56-A463-40DE-9E6F-B358398AB95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02FD506-1615-4C14-A072-C81DF4094BBD}" type="presOf" srcId="{DD05E7F7-DA39-4B3D-8942-017B273ED32B}" destId="{D3841345-AC69-4647-B891-66A585CC38F3}" srcOrd="0" destOrd="0" presId="urn:microsoft.com/office/officeart/2018/2/layout/IconVerticalSolidList"/>
    <dgm:cxn modelId="{4CCE7019-446F-4F91-A517-103BBDCEB00A}" type="presOf" srcId="{6A48280E-80AA-47C2-97F6-790BD87150A0}" destId="{3D77FD15-6B5D-478E-81A9-B914A3160074}" srcOrd="0" destOrd="0" presId="urn:microsoft.com/office/officeart/2018/2/layout/IconVerticalSolidList"/>
    <dgm:cxn modelId="{CC911521-1B53-4806-893A-D962138919E3}" srcId="{DD05E7F7-DA39-4B3D-8942-017B273ED32B}" destId="{DCD20F56-A463-40DE-9E6F-B358398AB959}" srcOrd="2" destOrd="0" parTransId="{F2A5E913-DDBB-4E81-B5CF-2B55156E870F}" sibTransId="{EC1AD1E2-F024-4AC6-8341-8FC8CB1EA1A3}"/>
    <dgm:cxn modelId="{39BC5E37-9256-4678-AA55-A02458D4A085}" type="presOf" srcId="{4270EB2B-C124-4D11-BA50-7081D7A54B8E}" destId="{F8DB1CE8-9DEA-46DF-93C5-5F285FD456B0}" srcOrd="0" destOrd="0" presId="urn:microsoft.com/office/officeart/2018/2/layout/IconVerticalSolidList"/>
    <dgm:cxn modelId="{C2AE74E7-D666-4193-B616-D31DEA1D0F4F}" srcId="{DD05E7F7-DA39-4B3D-8942-017B273ED32B}" destId="{4270EB2B-C124-4D11-BA50-7081D7A54B8E}" srcOrd="1" destOrd="0" parTransId="{27F7900B-B7E5-4FD5-9B35-6F93FA4B16B4}" sibTransId="{A32C7E4C-7F2E-4FBE-BD0D-2A59664AE418}"/>
    <dgm:cxn modelId="{499807FE-E46C-4584-ACF2-7FA0187914BE}" type="presOf" srcId="{DCD20F56-A463-40DE-9E6F-B358398AB959}" destId="{0F40033C-AD74-4FDF-A99A-302D08215E83}" srcOrd="0" destOrd="0" presId="urn:microsoft.com/office/officeart/2018/2/layout/IconVerticalSolidList"/>
    <dgm:cxn modelId="{31753AFE-C989-4760-852F-FAD32FA48E34}" srcId="{DD05E7F7-DA39-4B3D-8942-017B273ED32B}" destId="{6A48280E-80AA-47C2-97F6-790BD87150A0}" srcOrd="0" destOrd="0" parTransId="{6BD19E01-2BE4-4380-895C-087ABE053590}" sibTransId="{E309B435-1D6E-46C8-8634-887002AFCE14}"/>
    <dgm:cxn modelId="{B23B49A6-8717-488A-9B55-1F159DC73C35}" type="presParOf" srcId="{D3841345-AC69-4647-B891-66A585CC38F3}" destId="{545C3519-5C8D-4CFF-88D7-683043A9D032}" srcOrd="0" destOrd="0" presId="urn:microsoft.com/office/officeart/2018/2/layout/IconVerticalSolidList"/>
    <dgm:cxn modelId="{B746219A-C930-4907-94D3-61F4659E20F1}" type="presParOf" srcId="{545C3519-5C8D-4CFF-88D7-683043A9D032}" destId="{2925B2A4-55B5-428E-B4C4-7AFBE46A698A}" srcOrd="0" destOrd="0" presId="urn:microsoft.com/office/officeart/2018/2/layout/IconVerticalSolidList"/>
    <dgm:cxn modelId="{105819CF-A638-456A-896D-A99A77260283}" type="presParOf" srcId="{545C3519-5C8D-4CFF-88D7-683043A9D032}" destId="{C74403AE-12E5-447A-AE4F-98B31F48DC68}" srcOrd="1" destOrd="0" presId="urn:microsoft.com/office/officeart/2018/2/layout/IconVerticalSolidList"/>
    <dgm:cxn modelId="{99A1E859-8E78-4323-BA77-DE862443C785}" type="presParOf" srcId="{545C3519-5C8D-4CFF-88D7-683043A9D032}" destId="{078675C4-F245-4381-B697-D50B1AC2A1B3}" srcOrd="2" destOrd="0" presId="urn:microsoft.com/office/officeart/2018/2/layout/IconVerticalSolidList"/>
    <dgm:cxn modelId="{9AAA312A-51AA-49DE-8409-0AD1A31D0B5F}" type="presParOf" srcId="{545C3519-5C8D-4CFF-88D7-683043A9D032}" destId="{3D77FD15-6B5D-478E-81A9-B914A3160074}" srcOrd="3" destOrd="0" presId="urn:microsoft.com/office/officeart/2018/2/layout/IconVerticalSolidList"/>
    <dgm:cxn modelId="{D56AE044-BA66-47C6-A871-DC47A70B09BC}" type="presParOf" srcId="{D3841345-AC69-4647-B891-66A585CC38F3}" destId="{C8C1980F-67FD-4783-901A-B9B138EBF795}" srcOrd="1" destOrd="0" presId="urn:microsoft.com/office/officeart/2018/2/layout/IconVerticalSolidList"/>
    <dgm:cxn modelId="{E79FC95A-B135-471A-9A64-A0B2D70A7EDE}" type="presParOf" srcId="{D3841345-AC69-4647-B891-66A585CC38F3}" destId="{9242E088-2084-4E3D-93A3-A65458ED0FDE}" srcOrd="2" destOrd="0" presId="urn:microsoft.com/office/officeart/2018/2/layout/IconVerticalSolidList"/>
    <dgm:cxn modelId="{A1656495-1E73-4FFC-93A6-0F741D2E52DA}" type="presParOf" srcId="{9242E088-2084-4E3D-93A3-A65458ED0FDE}" destId="{2CF277DA-769D-42D9-9761-E5D2A5A9771C}" srcOrd="0" destOrd="0" presId="urn:microsoft.com/office/officeart/2018/2/layout/IconVerticalSolidList"/>
    <dgm:cxn modelId="{C14909A7-8C5E-4F1F-9D3D-0322489D23D3}" type="presParOf" srcId="{9242E088-2084-4E3D-93A3-A65458ED0FDE}" destId="{C7055E58-FEE6-49A2-9083-EDEB68E72D25}" srcOrd="1" destOrd="0" presId="urn:microsoft.com/office/officeart/2018/2/layout/IconVerticalSolidList"/>
    <dgm:cxn modelId="{1CDA3570-44B6-4B12-9682-94E3E5B9908B}" type="presParOf" srcId="{9242E088-2084-4E3D-93A3-A65458ED0FDE}" destId="{56153FC1-A292-424C-8BCB-B5C2B0ABD897}" srcOrd="2" destOrd="0" presId="urn:microsoft.com/office/officeart/2018/2/layout/IconVerticalSolidList"/>
    <dgm:cxn modelId="{B1DA2E35-6479-4B4F-A34B-663C259E35F8}" type="presParOf" srcId="{9242E088-2084-4E3D-93A3-A65458ED0FDE}" destId="{F8DB1CE8-9DEA-46DF-93C5-5F285FD456B0}" srcOrd="3" destOrd="0" presId="urn:microsoft.com/office/officeart/2018/2/layout/IconVerticalSolidList"/>
    <dgm:cxn modelId="{BE1AAAC9-0093-4C73-A738-89A79BC417A4}" type="presParOf" srcId="{D3841345-AC69-4647-B891-66A585CC38F3}" destId="{483E5F88-B442-422F-BD8A-A6875B68EE4D}" srcOrd="3" destOrd="0" presId="urn:microsoft.com/office/officeart/2018/2/layout/IconVerticalSolidList"/>
    <dgm:cxn modelId="{52910549-2C87-4326-BE0D-B7FCAD3222A3}" type="presParOf" srcId="{D3841345-AC69-4647-B891-66A585CC38F3}" destId="{B792B0ED-400E-4089-ABE8-97A187F40A63}" srcOrd="4" destOrd="0" presId="urn:microsoft.com/office/officeart/2018/2/layout/IconVerticalSolidList"/>
    <dgm:cxn modelId="{C645C5CA-02F2-4139-8F2E-CD754733A706}" type="presParOf" srcId="{B792B0ED-400E-4089-ABE8-97A187F40A63}" destId="{CD4CDCD1-3E53-4E18-B3D3-A84691B0C1E8}" srcOrd="0" destOrd="0" presId="urn:microsoft.com/office/officeart/2018/2/layout/IconVerticalSolidList"/>
    <dgm:cxn modelId="{319F41C8-9AC6-4E34-AA2F-97D5418A7D36}" type="presParOf" srcId="{B792B0ED-400E-4089-ABE8-97A187F40A63}" destId="{E054B2A8-9C8B-477A-9179-CF5B9A572A6E}" srcOrd="1" destOrd="0" presId="urn:microsoft.com/office/officeart/2018/2/layout/IconVerticalSolidList"/>
    <dgm:cxn modelId="{C0FEECB9-D1CC-4420-9247-115CEDA22A8F}" type="presParOf" srcId="{B792B0ED-400E-4089-ABE8-97A187F40A63}" destId="{0C125DE2-9422-458D-A948-DE24D7868424}" srcOrd="2" destOrd="0" presId="urn:microsoft.com/office/officeart/2018/2/layout/IconVerticalSolidList"/>
    <dgm:cxn modelId="{96DEC5CE-1DCB-498F-BDF4-914DABFCE4AE}" type="presParOf" srcId="{B792B0ED-400E-4089-ABE8-97A187F40A63}" destId="{0F40033C-AD74-4FDF-A99A-302D08215E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A6A95-31A3-4DAC-B836-3F846BB3132B}">
      <dsp:nvSpPr>
        <dsp:cNvPr id="0" name=""/>
        <dsp:cNvSpPr/>
      </dsp:nvSpPr>
      <dsp:spPr>
        <a:xfrm>
          <a:off x="1212569" y="862536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17717-5AE5-4761-8318-E192AAFCE61E}">
      <dsp:nvSpPr>
        <dsp:cNvPr id="0" name=""/>
        <dsp:cNvSpPr/>
      </dsp:nvSpPr>
      <dsp:spPr>
        <a:xfrm>
          <a:off x="417971" y="2556840"/>
          <a:ext cx="2889450" cy="931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Structures of around 100,000 unique proteins have been determined, but this represents a small fraction of the billions of known protein sequences.</a:t>
          </a:r>
        </a:p>
      </dsp:txBody>
      <dsp:txXfrm>
        <a:off x="417971" y="2556840"/>
        <a:ext cx="2889450" cy="931961"/>
      </dsp:txXfrm>
    </dsp:sp>
    <dsp:sp modelId="{C8D9D88A-5421-4B31-A1ED-08B19C189794}">
      <dsp:nvSpPr>
        <dsp:cNvPr id="0" name=""/>
        <dsp:cNvSpPr/>
      </dsp:nvSpPr>
      <dsp:spPr>
        <a:xfrm>
          <a:off x="4607673" y="862536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0B953-D463-4E0B-929B-6F1DB8591EA8}">
      <dsp:nvSpPr>
        <dsp:cNvPr id="0" name=""/>
        <dsp:cNvSpPr/>
      </dsp:nvSpPr>
      <dsp:spPr>
        <a:xfrm>
          <a:off x="3813074" y="2556840"/>
          <a:ext cx="2889450" cy="931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Some experimental techniques employed for studying protein folding are: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X-ray crystallography, fluoresce spectroscopy, nuclear magnetic resonance, etc.</a:t>
          </a:r>
        </a:p>
      </dsp:txBody>
      <dsp:txXfrm>
        <a:off x="3813074" y="2556840"/>
        <a:ext cx="2889450" cy="931961"/>
      </dsp:txXfrm>
    </dsp:sp>
    <dsp:sp modelId="{D69E48C7-3FB4-4468-ADE0-BB41D24807FE}">
      <dsp:nvSpPr>
        <dsp:cNvPr id="0" name=""/>
        <dsp:cNvSpPr/>
      </dsp:nvSpPr>
      <dsp:spPr>
        <a:xfrm>
          <a:off x="8002777" y="862536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4A15F-CAF0-4493-BF6E-C2F4E890153A}">
      <dsp:nvSpPr>
        <dsp:cNvPr id="0" name=""/>
        <dsp:cNvSpPr/>
      </dsp:nvSpPr>
      <dsp:spPr>
        <a:xfrm>
          <a:off x="7208178" y="2556840"/>
          <a:ext cx="2889450" cy="931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Accurate computational approaches are needed to address this gap. </a:t>
          </a:r>
          <a:r>
            <a:rPr lang="en-US" sz="1200" kern="1200" dirty="0" err="1"/>
            <a:t>AlphaFold</a:t>
          </a:r>
          <a:r>
            <a:rPr lang="en-US" sz="1200" kern="1200" dirty="0"/>
            <a:t> 2 provides a computational method that can regularly predict protein structure with atomic accuracy.</a:t>
          </a:r>
        </a:p>
      </dsp:txBody>
      <dsp:txXfrm>
        <a:off x="7208178" y="2556840"/>
        <a:ext cx="2889450" cy="9319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D99CAE-B5D2-9C4F-BA4C-C68B56A33E4D}">
      <dsp:nvSpPr>
        <dsp:cNvPr id="0" name=""/>
        <dsp:cNvSpPr/>
      </dsp:nvSpPr>
      <dsp:spPr>
        <a:xfrm>
          <a:off x="605" y="1172137"/>
          <a:ext cx="2124752" cy="13492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37841-1F9E-E949-A57F-D74CFD948EAB}">
      <dsp:nvSpPr>
        <dsp:cNvPr id="0" name=""/>
        <dsp:cNvSpPr/>
      </dsp:nvSpPr>
      <dsp:spPr>
        <a:xfrm>
          <a:off x="236688" y="1396417"/>
          <a:ext cx="2124752" cy="1349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CASP provides research groups with an opportunity to objectively test their structure prediction methods.</a:t>
          </a:r>
        </a:p>
      </dsp:txBody>
      <dsp:txXfrm>
        <a:off x="276205" y="1435934"/>
        <a:ext cx="2045718" cy="1270183"/>
      </dsp:txXfrm>
    </dsp:sp>
    <dsp:sp modelId="{EBDC77B4-3160-5941-B276-50293399EF54}">
      <dsp:nvSpPr>
        <dsp:cNvPr id="0" name=""/>
        <dsp:cNvSpPr/>
      </dsp:nvSpPr>
      <dsp:spPr>
        <a:xfrm>
          <a:off x="2597524" y="1172137"/>
          <a:ext cx="2124752" cy="13492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93B95-DE1D-5E46-A6CC-2759B24C6118}">
      <dsp:nvSpPr>
        <dsp:cNvPr id="0" name=""/>
        <dsp:cNvSpPr/>
      </dsp:nvSpPr>
      <dsp:spPr>
        <a:xfrm>
          <a:off x="2833608" y="1396417"/>
          <a:ext cx="2124752" cy="1349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Neither the predictors nor the organizers and assessors know the structures of the target proteins at the time when predictions are made.</a:t>
          </a:r>
        </a:p>
      </dsp:txBody>
      <dsp:txXfrm>
        <a:off x="2873125" y="1435934"/>
        <a:ext cx="2045718" cy="12701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A653CE-D0AA-304F-8098-72473FAFC03F}">
      <dsp:nvSpPr>
        <dsp:cNvPr id="0" name=""/>
        <dsp:cNvSpPr/>
      </dsp:nvSpPr>
      <dsp:spPr>
        <a:xfrm>
          <a:off x="0" y="598485"/>
          <a:ext cx="6900512" cy="159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58216" rIns="535556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Similar to root-mean-squared deviation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It is not invariant to reflection and thus prevents creating proteins of the wrong chirality.</a:t>
          </a:r>
        </a:p>
      </dsp:txBody>
      <dsp:txXfrm>
        <a:off x="0" y="598485"/>
        <a:ext cx="6900512" cy="1593900"/>
      </dsp:txXfrm>
    </dsp:sp>
    <dsp:sp modelId="{6E0942B6-5A0B-8541-9187-92612A8A245A}">
      <dsp:nvSpPr>
        <dsp:cNvPr id="0" name=""/>
        <dsp:cNvSpPr/>
      </dsp:nvSpPr>
      <dsp:spPr>
        <a:xfrm>
          <a:off x="345025" y="273765"/>
          <a:ext cx="4830358" cy="649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Frame Aligned Point Error</a:t>
          </a:r>
        </a:p>
      </dsp:txBody>
      <dsp:txXfrm>
        <a:off x="376728" y="305468"/>
        <a:ext cx="4766952" cy="586034"/>
      </dsp:txXfrm>
    </dsp:sp>
    <dsp:sp modelId="{5386A27A-ACEA-F141-BD1E-EEFB846365EB}">
      <dsp:nvSpPr>
        <dsp:cNvPr id="0" name=""/>
        <dsp:cNvSpPr/>
      </dsp:nvSpPr>
      <dsp:spPr>
        <a:xfrm>
          <a:off x="0" y="2635905"/>
          <a:ext cx="6900512" cy="9355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58216" rIns="535556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Compare </a:t>
          </a:r>
          <a:r>
            <a:rPr lang="en-US" sz="2200" kern="1200" dirty="0" err="1"/>
            <a:t>distogram</a:t>
          </a:r>
          <a:r>
            <a:rPr lang="en-US" sz="2200" kern="1200" dirty="0"/>
            <a:t> prediction with ground truth</a:t>
          </a:r>
        </a:p>
      </dsp:txBody>
      <dsp:txXfrm>
        <a:off x="0" y="2635905"/>
        <a:ext cx="6900512" cy="935549"/>
      </dsp:txXfrm>
    </dsp:sp>
    <dsp:sp modelId="{334E3224-7C42-B04E-8CFD-E0087714CD7A}">
      <dsp:nvSpPr>
        <dsp:cNvPr id="0" name=""/>
        <dsp:cNvSpPr/>
      </dsp:nvSpPr>
      <dsp:spPr>
        <a:xfrm>
          <a:off x="345025" y="2311185"/>
          <a:ext cx="4830358" cy="64944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Distogram</a:t>
          </a:r>
          <a:r>
            <a:rPr lang="en-US" sz="2200" kern="1200" dirty="0"/>
            <a:t> loss</a:t>
          </a:r>
        </a:p>
      </dsp:txBody>
      <dsp:txXfrm>
        <a:off x="376728" y="2342888"/>
        <a:ext cx="4766952" cy="586034"/>
      </dsp:txXfrm>
    </dsp:sp>
    <dsp:sp modelId="{A5089926-FB2D-A745-B4EF-C52CDF99415A}">
      <dsp:nvSpPr>
        <dsp:cNvPr id="0" name=""/>
        <dsp:cNvSpPr/>
      </dsp:nvSpPr>
      <dsp:spPr>
        <a:xfrm>
          <a:off x="0" y="4014975"/>
          <a:ext cx="6900512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58216" rIns="535556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Some symbols in MSA are masked out and the model is asked to predict them.</a:t>
          </a:r>
        </a:p>
      </dsp:txBody>
      <dsp:txXfrm>
        <a:off x="0" y="4014975"/>
        <a:ext cx="6900512" cy="1247400"/>
      </dsp:txXfrm>
    </dsp:sp>
    <dsp:sp modelId="{41C7763C-BB68-484A-8FCB-1CCC9435A8FC}">
      <dsp:nvSpPr>
        <dsp:cNvPr id="0" name=""/>
        <dsp:cNvSpPr/>
      </dsp:nvSpPr>
      <dsp:spPr>
        <a:xfrm>
          <a:off x="345025" y="3690255"/>
          <a:ext cx="4830358" cy="6494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MSA masking</a:t>
          </a:r>
        </a:p>
      </dsp:txBody>
      <dsp:txXfrm>
        <a:off x="376728" y="3721958"/>
        <a:ext cx="4766952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5B2A4-55B5-428E-B4C4-7AFBE46A698A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4403AE-12E5-447A-AE4F-98B31F48DC68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7FD15-6B5D-478E-81A9-B914A3160074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DeepMind team published their method and made it freely available.</a:t>
          </a:r>
        </a:p>
      </dsp:txBody>
      <dsp:txXfrm>
        <a:off x="1435590" y="531"/>
        <a:ext cx="9080009" cy="1242935"/>
      </dsp:txXfrm>
    </dsp:sp>
    <dsp:sp modelId="{2CF277DA-769D-42D9-9761-E5D2A5A9771C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55E58-FEE6-49A2-9083-EDEB68E72D25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DB1CE8-9DEA-46DF-93C5-5F285FD456B0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There is an online (free) tool called ColabFold where you can make predictions by making use of Google Computers.</a:t>
          </a:r>
        </a:p>
      </dsp:txBody>
      <dsp:txXfrm>
        <a:off x="1435590" y="1554201"/>
        <a:ext cx="9080009" cy="1242935"/>
      </dsp:txXfrm>
    </dsp:sp>
    <dsp:sp modelId="{CD4CDCD1-3E53-4E18-B3D3-A84691B0C1E8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54B2A8-9C8B-477A-9179-CF5B9A572A6E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40033C-AD74-4FDF-A99A-302D08215E83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CASP 15 (2022) was plenty of AlphaFold similar structures but DeepMind did not participate.</a:t>
          </a:r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00:06:59.2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1027 616 24575,'2'-39'0,"-2"17"0,2-3 0,-2 19 0,0 2 0,0 1 0,-2-1 0,2 0 0,-2 0 0,0 0 0,2 1 0,-2-1 0,2 0 0,-2 1 0,0 2 0,-6 5 0,-10 8 0,-2 5 0,-6 5 0,11-8 0,5-4 0,5-13 0,4-1 0,-1-10 0,2 5 0,0-5 0,-2 8 0,2-3 0,-2 3 0,4 2 0,-4 3 0,2 4 0,-21 32 0,1-9 0,-18 33 0,16-34 0,4 3 0,15-26 0,3-2 0,8-32 0,1 5 0,16-48 0,-2 11 0,-3 3 0,-5 19 0,-11 30 0,-2 16 0,-2 29 0,-9 16 0,-1 19 0,-15 10 0,11-33 0,-1-7 0,12-32 0,2-7 0,9-25 0,11-17 0,11-20 0,15-16 0,-11 21 0,-6 14 0,-16 26 0,-8 19 0,-6 5 0,-11 27 0,0 8 0,-9 14 0,11-20 0,4-18 0,9-19 0,11-29 0,20-28 0,0-12 0,7-8 0,-26 42 0,-6 17 0,-8 26 0,0 16 0,-9 19 0,0 8 0,-10 16 0,0-11 0,8-14 0,-1-3 0,10-29 0,-1-7 0,5-9 0,7-36 0,8-5 0,3-13 0,-2 14 0,-11 25 0,-5 20 0,-6 41 0,-4-8 0,-18 62 0,7-31 0,-5 5 0,14-32 0,8-29 0,2-7 0,2-2 0,5-13 0,13-13 0,-4-1 0,6-1 0,-14 17 0,-5 15 0,-3 6 0,-4 17 0,-6 24 0,1-2 0,-1 1 0,7-29 0,3-22 0,2-12 0,9-52 0,8 3 0,-3-8 0,-2 17 0,-10 43 0,-4 6 0,0 40 0,-5 9 0,1 13 0,-2-13 0,3-18 0,3-14 0,1-5 0,6-14 0,-1 0 0,23-35 0,-14 7 0,16-11 0,-23 21 0,-1 17 0,-7 13 0,-4 19 0,-6 16 0,-2 7 0,-7 19 0,7-31 0,2 3 0,6-24 0,2-6 0,0-2 0,2-19 0,0 6 0,0-45 0,5-15 0,0 2 0,0-13 0,-2 58 0,-4 7 0,0 19 0,-18 36 0,-14 22 0,12-18 0,-1 2 0,-22 31 0,20-18 0,10-36 0,11-10 0,2-13 0,1-5 0,0-25 0,2 1 0,4-33 0,13-9 0,-11 7 0,5 6 0,-13 32 0,0 24 0,-2 9 0,0 5 0,-19 29 0,-3 9 0,-16 16 0,13-11 0,6-23 0,14-16 0,4-12 0,2-4 0,5-25 0,-3 12 0,5-23 0,3 3 0,-1 4 0,3 0 0,-8 15 0,1 9 0,-8 11 0,2-2 0,-19 24 0,14-15 0,-11 11 0,16-23 0,0 0 0,2-11 0,0-11 0,0 8 0,0-7 0,0 15 0,-3 8 0,0-1 0,-27 29 0,-1 10 0,-10 3 0,15-6 0,16-31 0,8-6 0,2-8 0,0-21 0,0-4 0,0-9 0,0 13 0,0 8 0,0 14 0,2 0 0,-5 14 0,-9 18 0,-12 22 0,2-4 0,1-7 0,12-30 0,6-8 0,1-11 0,-2-8 0,4-32 0,-4-10 0,4 1 0,0 0 0,0 41 0,0-3 0,0 23 0,-3 27 0,-6 6 0,3 9 0,-7 10 0,9-21 0,-1 9 0,-1-10 0,5-18 0,-5-3 0,-5-53 0,4 25 0,-7-47 0,7 37 0,3-16 0,-3 11 0,7 7 0,-4 12 0,3 10 0,0 6 0,-10 9 0,-6 15 0,-3 2 0,-3 4 0,15-15 0,-4-3 0,-13 16 0,5-8 0,-36 35 0,14-18 0,-7 11 0,19-24 0,19-11 0,7-14 0,4-2 0,-2 1 0,-4-12 0,2 5 0,-11-13 0,8 4 0,-10-7 0,7-2 0,0 4 0,-5-20 0,3 11 0,-1-14 0,3 23 0,5 11 0,3 8 0,2 2 0,4-4 0,5 1 0,21-15 0,19-10 0,23-20 0,-17 11 0,-4-6 0,-35 26 0,-5 1 0,-2 29 0,-6-1 0,1 13 0,-2 19 0,6-6 0,-2 24 0,6-26 0,-4-2 0,-1-20 0,-3 4 0,-2-10 0,-5 5 0,1 1 0,-12 11 0,-11 2 0,-4 5 0,-26 6 0,8-4 0,-1 4 0,18-15 0,19-7 0,9-14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00:07:04.2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00:07:05.9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00:17:37.3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411 1623 24575,'-9'-64'0,"1"0"0,0-5 0,0 2 0,6 12 0,-1 2 0,-4-5 0,0 1 0,-4-28 0,-4 18 0,5 21 0,7 25 0,3 12 0,-12 32 0,-15 35 0,7-14 0,-2 8 0,-16 37 0,-1 5-398,4-12 1,3-1 397,3-2 0,4-7 0,-6 5 0,31-67 0,-4-55 0,3-7 0,-2-1 0,1-7 0,6 2 0,2-3 0,0-11 0,0 0 0,3 5 0,-1 3 0,3-35 0,-2 24 0,-9 39 795,4 14-795,-1 23 0,-2 40 0,-2 21 0,7-3 0,0 5 0,0 32 0,1-1 0,0-31 0,1-7 0,5 13 0,-4-70 0,29-69 0,-10 20 0,4-6 0,8-6 0,5-6 0,2-1-328,3-7 0,2-1 0,4-2 82,-1 5 0,4-2 0,1-1 0,-4 2 0,-8 9 0,-2 1 0,-1 2 0,-1 2 68,10-9 1,-1 2 0,-7 8 177,-8-3 0,-8 25 0,-14 45 0,-18 16 0,-6 32 0,-5 15 0,-5 1 0,-4 5-328,0-2 0,-2 5 0,0-2 199,2-12 0,1-1 0,-2 0 129,-3 6 0,0 2 0,-1-5 491,-4 8 1,1-5-1,4-8 1,2-5 491,-10 18-758,21-57-225,9-21 0,-1-52 0,1-16 0,-1 0 0,1-6 247,3 8 0,0-1-247,-1-15 0,-1 3 0,3 24 0,0 6 29,0-22-29,0 45 0,0 30 0,5 47 0,-4 24 0,1-10 0,1 4 0,-3-10 0,0 1 0,-5 11 0,0-1 0,2-13 0,-1-3 983,-11 42-808,9-33-175,3-39 0,3-25 0,9-64 0,13-24 0,-10 25 0,1-1 0,2 12 0,-1 5 0,-2-10 0,-4 38 0,-8 33 0,0 11 0,2 29 0,1 12 0,-3 0 0,1 3 0,4 16 0,0 1 0,-5-7 0,1-8 0,3-4 0,-4-14 0,0-46 0,3-10 0,6-46 0,20-24 0,0-20 0,-2 38 0,2 2 0,8-21 0,-2 15 0,-17 37 0,-16 26 0,-2 88 0,-8-34 0,1 14 0,-3 2 0,-15 6 0,5-4 0,6-32 0,11-31 0,19-69 0,9-35 0,-11 37 0,2-3-328,7-24 0,3-11 0,-4 8 110,-5 11 1,-3 8 217,1 9 0,-3 8 0,-8 10 0,-7 48 0,-12 66 0,3-27 0,-3 5 0,-6 22 0,-2 3 0,3-2 0,0-4 0,3-17 0,2-4 0,-2 19 0,12-62 0,22-96 0,-4 7 0,0-10-328,-1 15 0,0-5 0,-1 1 309,-2 1 1,-1-1-1,-1 8 19,-1 0 0,-2 13 0,-7 3 0,0 61 0,-8 62 0,5-45 0,-2 35 0,6-51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00:52:03.1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87 24575,'96'-15'0,"-21"5"0,-9 2 0,-29 4 0,-3-1 0,-19 2 0,-10 3 0,45-9 0,25 2 0,-26 2 0,3 0 0,14 0 0,-4 1 0,14 3 0,-1-4 0,-48 5 0,-11 0 0,-8 0 0,9 0 0,38 0 0,2 0 0,13 0 0,-19 0 0,-27 0 0,6 0 0,-17 0 0,10 0 0,-12 0 0,-4 0 0,3 0 0,3 2 0,2-1 0,23 1 0,15-2 0,24 4 0,18-3 0,-31 4 0,-13-5 0,1 0 0,14 4 0,17-3 0,-27 3 0,-24-4 0,6 4 0,19 6 0,1 0 0,7 1 0,-5-3 0,3 1-223,18 5 1,0-2 222,-19-6 0,-3-1 0,37 6 0,-32-3 0,-31-7 0,-17 2 0,-7-3 0,7 3 445,6 1-445,-2 1 0,-3-2 0,-8-1 0,-4-2 0,7 0 0,4 3 0,0 0 0,-2 0 0,-8 1 0,1 0 0,0 0 0,-28-4 0,-15 1 0,-51-5 0,33 6 0,0 1 0,-5-1 0,0 2 0,0 0 0,4 1 0,-8 1 0,16 1 0,40-7 0,-2 3 0,-17-3 0,-4-4 0,-23-1 0,-4 0 0,23 0 0,-7 4 0,32-1 0,-5 2 0,6-1 0,-7 0 0,-30-4 0,1 0 0,-47 0 0,45 1 0,-4 4 0,37 0 0,9 0 0,-7 0 0,-5 0 0,-1 0 0,0-2 0,-1 2 0,-1-2 0,0 0 0,-11 2 0,20-2 0,-37-2 0,30 3 0,-25-6 0,26 6 0,0-1 0,5 2 0,5 0 0,-7 0 0,-9-4 0,-15 4 0,-9-4 0,-6 4 0,17 0 0,-12 0 0,23 0 0,-8 0 0,17 0 0,6 0 0,-15 0 0,-1 0 0,-14 0 0,15-2 0,10 2 0,8-2 0,-10 2 0,-17 4 0,-5-3 0,-18 4 0,15-5 0,8 0 0,14 1 0,11 0 0,4 0 0,-26 4 0,13-1 0,-24 2 0,29-4 0,-1-2 0,8 0 0,-12 3 0,7-2 0,-6 2 0,11-3 0,-3 2 0,-3-2 0,-8 2 0,-5 1 0,8-2 0,0 2 0,12-3 0,-6 0 0,2 0 0,-4 0 0,-1 0 0,7 0 0,-4 0 0,1 0 0,2 1 0,-6 0 0,5 1 0,-2-2 0,-10 2 0,8-2 0,-14 4 0,16-4 0,-5 0 0,10 0 0,-3 0 0,-3 0 0,3 0 0,-3 0 0,2 0 0,-7 0 0,-1 0 0,0 0 0,4 0 0,6 0 0,-3 0 0,0 0 0,5 0 0,-15 0 0,-7 0 0,2 0 0,-2 0 0,18 0 0,1 0 0,-2 0 0,-4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00:52:08.3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427 433 24575,'11'81'0,"1"1"0,1 0 0,-1 5 0,-2-4 0,-7-1 0,-3-12 0,-4-23 0,6-42 0,21-49 0,6-6 0,6-8 0,14-22 0,4-5-328,-15 23 0,2 1 0,-1-1 123,3-4 0,-1 0 0,-2 3 205,5-11 0,-4 4 0,-8 8 0,-5 7 0,4-11 0,-23 39 0,-8 38 0,-15 44 0,-6 18 0,6-23 0,-3 4-169,-8 16 0,-5 10 0,1-5 169,-4 0 0,0-5 0,-3 0 0,2-5 0,-5 13 983,23-41-410,15-32-573,5-38 0,3-46 0,-3 31 0,2-6 0,1-20 0,-1-5 0,-2 5 0,0 0 0,0 10 0,-1 1 0,-8 5 0,0 7 0,1 11 550,-15 26-550,13 20 0,-24 33 0,-26 20 0,12-7 0,-3 2 0,-5 0 0,1-1 0,7-5 0,4-3 0,-20 27 0,41-44 0,3-6 0,19-26 0,17-46 0,5 3 0,9-23 0,19-11 0,-1 10 0,-22 26 0,0 3 0,8-10 0,-19 21 0,-20 30 0,-41 65 0,4-24 0,-4 3 0,-2 10 0,-2 0-261,-22 10 1,1-5 260,23-22 0,3-1 0,-31 28 0,31-36 0,40-33 0,22-77 0,-8 36 0,13-37 0,-21 63 0,0 14 0,-4 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06:56:12.9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370 554 24575,'-17'-56'0,"0"0"0,-3-6 0,0 2 0,1 10 0,0 2 0,0-1 0,0 2 0,-11-22 0,14 30 0,8 21 0,4 19 0,-11 50 0,-6 25 0,3-15 0,-2 2 0,3-12 0,1-2 0,-11 42 0,12-53 0,10-10 0,3-19 0,2-5 0,-3-71 0,3-3 0,-2 10 0,1 1 0,1-6 0,0 26 0,0 38 0,11 92 0,-8-39 0,2 5-391,5 34 1,2 4 390,-6-16 0,0-7 0,8 16 0,-7-39 0,-1-52 0,-1-3 0,40-47 0,-4 8 0,6-6 0,9-9 0,5-3 44,-14 15 0,2-1 1,-4 4-45,3-1 0,-5 7 0,13-8 0,-36 39 0,-20 79 0,0 19 0,0-30 0,0 0 0,0-7 0,0-6 0,0 2 648,0-21-648,0-22 0,0-60 0,10-10 0,-8-35 0,8 42 0,-10 32 0,-11 79 0,-3 31 0,2-1 0,0-15 0,-5 10 0,4-11 0,1 16 0,-7-15 0,12-58 0,-28-97 0,12 28 0,-2-2 0,-2-5 0,0-1 0,-4-5 0,2 7 0,0 4 0,5 6 0,11 34 0,7 25 0,-1 5 0,-6 29 0,-16 6 0,7 7 0,-3-18 0,18-19 0,2-54 0,4 24 0,-3-24 0,2 37 0,0 4 0,-21 19 0,14-12 0,-12 13 0,20-22 0,1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06:59:16.4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5944 304 24575,'108'18'0,"0"1"0,-20-7 0,4 0 0,0-6 0,-4-11 0,1-5 0,-1-1-328,8 3 0,-1 1 0,0-3 0,-7-6 0,-1-4 0,-8 2 152,2 3 1,-9 1 917,41-11-742,-77 20 383,-7 5-383,58 0 0,-26 0 0,5 0 0,17 0 0,4 0 0,12 0 0,-2 0 0,-31 0 0,-7 0 0,37 0 0,-51 0 983,-43 2-772,3 0-211,66 24 0,33-8 0,-21-3 0,2-1 0,-18-7 0,-4-2 0,36-5 0,-70 2 0,-29 2 0,-28 7 0,-27 11 0,-52 8 0,50-15 0,-2 0 0,-20 4 0,2 0 0,-29 1 0,14 7 0,56-20 0,12 1 0,20-8 0,-3 0 0,-45 17 0,0 2 0,-40 11 0,6-2 0,5-10 0,-19 5 0,-11-5 0,46-5 0,-3-1 0,2 1 0,3 0 0,-48 11 0,54-9 0,26-5 0,27-6 0,1-3 0,-35 22 0,-22 3 0,-25 22 0,27-20 0,1-1 0,-37 18 0,24-12 0,25-16 0,35-18 0,2-1 0,-71-19 0,-18 3 0,19 4 0,-3 1 0,9 3 0,1 2 0,-3 1 0,3 1 0,-21-5 0,19 4 0,47 0 0,33 3 0,59-28 0,-20 10 0,40-20 0,-59 27 0,-7 6 0,25 14 0,30-4 0,6-1 0,14-1-492,12-8 0,2-2 350,3 0 0,-5 0 142,-26-1 0,-12 2 0,2-4 0,-68 14 0,-7-2 0,-64-4 0,6 5 0,-8-3 0,-10 2 0,-9 1 0,0 2 406,0 1 0,1 2-406,2-4 0,2 1 0,16 5 0,8-1 0,-2-3 0,2 2 0,40-4 0,8 0 0,4 0 456,-4 0-456,-15 5 0,-1-4 0,-26 4 0,-44 0 0,-5-4 0,22 3 0,-5-2 0,-3-2 0,-1 0-223,-7 4 1,1-2 222,-1-1 0,5 0 0,27 3 0,9-2 0,-13-4 0,51 2 0,6-3 0,-23 8 0,-7 1 0,-36 5 445,-17 7-445,-10-6 0,22 1 0,-6 0-492,3-7 0,0 1 264,-16 7 1,-1-1 227,12-9 0,3 0-101,-2 6 1,5-2 100,-27-6 0,0 3 0,77-5 0,10 3 0,21-3 983,-55 25-542,0-4-333,4-3 0,-5 0-108,-42 12 0,36-17 0,0 0 0,4-1 0,2 0 0,-46 3 0,-3 7 0,12-20 0,36 4 0,-5 0-264,-31-5 1,-2-2 263,22 1 0,-2 0 0,5 0 0,-6 0 0,4 0 0,-10-4 0,2 2 0,-11 1 0,2 0 0,11-5 0,8 0 0,-12 5 0,28-5 0,51 6 0,0 0 0,-14 4 0,-63 8 527,1 1-527,-27 4 0,14-11 0,59-1 0,-8-5 0,19 0 0,-24 0 0,-10-5 0,-51 4 0,38-4 0,8 5 0,52-3 0,67-10 0,31-1 0,19-7 0,-17 4 0,17-2 0,-4 3-492,7-1 0,3 2 188,-4 4 1,7-2 0,-4 3 303,-23 4 0,-4 2 0,3 0 0,16 1 0,4 1 0,-5 1 0,-12 0 0,-3 1 0,-2 1 0,30-2 0,-6 2 0,-21 0 0,-12 2 0,-12-2 0,-44 6 0,8-1 0,5 7 0,37 5 983,0-2-72,31-5-911,-30-6 0,0-5 0,-36 2 0,5 7 0,11 6 0,30 7 0,10-3 0,5-2 0,-35-11 0,-14-1 0,0-5 0,27 6 0,-13-6 0,1 1 0,49 5 0,-27-6 0,-3 0 0,5 0 0,10-2 0,-61-6 0,31-76 0,-5 25 0,9-4-328,-7 7 0,5-1 0,1-1 42,5 1 0,2 0 0,-2 4 286,25-11 0,-1 5 0,-3 6 0,-8 6 0,14-11 0,-16 20 0,-66 32 0,-12 6 0,26 4 0,-21-2 0,19 6 983,-24-3-124,17 10-859,24 8 0,13 2 0,15 3 0,9-1-328,-6-6 0,7 1 0,-2-2-164,30-1 0,-6-5 0,-27-6 0,-8-3 318,10-7 174,-68 2 0,-16 0 0,-46 9 0,-23 7 0,18-7 0,-7 2 0,-26 2 0,-16 2 0,2-3-328,10-5 0,0-3 0,0 0 26,-8 2 1,-1-2 0,4-2 301,12-2 0,3-2 0,5-1 491,-7 0 1,11 0 491,1-6-163,33 3-820,36 1 0,-9 5 0,-35-7 0,-29 5 0,-12 0 0,-13 0 174,-8-2 0,-4 1-174,30 0 0,-1 1 0,0 0 0,0-2 0,1 0 0,4-2 0,-9-3 0,5-2 0,12 6 0,7-2 0,-11-6 0,36 5 0,30 6 0,-5-2 983,3 2-86,-1 2-897,-6 0 0,47-28 0,15-6 0,18-2 0,12 0 0,7-2 0,8 3-328,-15 9 0,6 2 0,5 3 0,17 0 0,7 1 0,-3 4 118,-16 2 1,-4 3 0,10 1 209,8 6 0,10 1 0,0 2 0,-8 2 0,-3 1 0,-7 0 0,2 2 0,19 5 0,3 1 0,-17 0 0,-17-2 0,-16 3 0,4 7 0,-84-11 0,-10 2 0,-35 14 0,-6-2 0,4-6 0,-8 0 0,-16-1 0,-4-3 0,6 0 0,-4-1 89,-26-2 0,-7-2-89,33-4 0,0 0 0,-1-2 0,-1-1 0,0-1 0,-2 0-328,-11-1 0,-1 1 0,6-1 300,-9-1 1,4 1 27,6-1 0,8 1 0,-2 3 0,16 0 0,52 2 983,10-1 0,-24 11 0,-8-5-475,-33 18-508,-27 0 0,38-9 0,-6-1 0,-40 6 0,-6-3-492,13-3 0,-1-1 315,12-2 1,-4-1 0,9 0 176,8-3 0,8-1 0,5 1 0,11-4 0,20-4 0,24 0 0,-38 6 0,-32-5 0,6 4 0,-16-9 0,-1-4 0,5-11 491,16 11 1,10-3 38,36 0-530,31 12 0,49 7 0,18 1 0,37 3 0,-33-7 0,13 1 0,-5-3 0,17-6 0,-4 0 0,3-1 0,-10-1 0,18-8 0,-73 5 0,-40 6 0,-74-24 0,-1 1 0,-15-3-246,15 10 0,-10-1 0,-3 1 0,2 1-82,-23-7 0,2 1 0,-4 3 82,19 7 0,-4 2 0,2 2 0,6-1-82,5 3 0,5 1 0,7 1 251,-2 5 1,8-1 76,-17-5 0,77 6 0,23 0 0,11-5 983,20-10 0,2-1 0,12-15 0,8 4-826,11-2-157,-23 16 0,-1 2 0,29-5 0,-18 9 0,-45 2 0,-67 15 0,-32 9 0,8 0 0,-4 6-317,-31 9 1,-2 4 316,18-1 0,9-1 0,-10 13 0,38-18 0,33-20 0,12-7 0,-9 9 0,-2 3 0,-15 10 633,12-7-633,-1-3 0,13-11 0,5-1 0,-30 1 0,-32 3 0,-15-2 0,-1-1 0,34-5 0,1-13 0,-2-23 0,3-1 0,0-7 0,2-8 0,4 1 0,-29-30 0,32 20 0,30 56 0,5 19 0,24 98 0,-7-8 0,-3-30 0,2 12 0,1-2-492,3 23 0,1-3 431,-4-2 1,0-8 60,0-24 0,-4-11 0,-2-15 0,-9-48 0,10-68 0,8-20 0,1 7 0,4-5 0,-2 9 0,2 2 0,8-12 0,-1 4 0,6-16 0,-3 2 0,-26 102 983,-6-2-922,8 47 0,-3 23-61,1 3 0,13 31 0,-14-67 0,-2-32 0,62-44 0,-12 3 0,7-6 0,25-11 0,5-5-328,-16 9 0,2-2 0,-6 4 288,0 3 1,-6 4 39,-2 0 0,-11 8 0,-31 23 0,-15 17 0,-8 40 0,0 21 0,-8-1 0,-2 3 0,1-10 0,-3-1 0,-8 19 0,-3-4 983,-4 3-903,-1-9-80,23-50 0,0-11 0,14-37 0,28-35 0,1-10 0,-2 15 0,1-2 0,9-38 0,-8-6 0,-27 33 0,-17 34 0,-28 39 0,-63 62 0,28-10 0,-5 8-328,8-2 0,-3 5 0,1-1 148,10-8 0,2-2 0,0 1 180,-2 7 0,0 1 0,7-11 0,-13 10 0,12-7 0,104-91 0,31-27 0,-26 24 0,4-2-306,13-14 1,7-5-1,-6 6 306,-6 8 0,-4 5 0,4-9 0,-5 5 0,-1 10 0,-13 1 983,-33 32-828,-13 6 1,1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E23D7-30D9-154B-BF0C-456C39112E42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29D04-F73A-3044-A8CA-6872FB153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14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deep learning approach for protein structure prediction called AlphaFold2.</a:t>
            </a:r>
          </a:p>
          <a:p>
            <a:r>
              <a:rPr lang="en-US" dirty="0"/>
              <a:t>It was developed by Google DeepMind.</a:t>
            </a:r>
          </a:p>
          <a:p>
            <a:r>
              <a:rPr lang="en-US" dirty="0"/>
              <a:t>It implies a paradigm shift in structural biology.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9D04-F73A-3044-A8CA-6872FB1532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06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of all, a little bit of context. I think I don't need to convince you about why proteins are essential to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9D04-F73A-3044-A8CA-6872FB1532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92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know if your model is just memorizing the training dataset instead of learning?</a:t>
            </a:r>
          </a:p>
          <a:p>
            <a:r>
              <a:rPr lang="en-US" dirty="0"/>
              <a:t>Learning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9D04-F73A-3044-A8CA-6872FB1532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08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9D04-F73A-3044-A8CA-6872FB1532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51AC3-0910-988B-6FB1-D81920547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2C92BD-996D-8329-05B2-CCCA3550C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39A03-6847-37EC-2466-8D539A4E5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C4C03-9784-FD40-BB14-E1C7C923B7B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9870A-1D4C-24D4-76ED-7B96C0E6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05FEB-2FCF-8689-4E43-34A4CE22B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CF5C-29E4-694B-97F0-7F73CF518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13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1C5A-4DB9-D66F-46D3-E27475723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D0B8C-187E-7CAB-94BC-6AF239A8A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A24CE-A462-537C-8499-AE47F8958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C4C03-9784-FD40-BB14-E1C7C923B7B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9B398-1E20-FE8F-7E87-1518D9E21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6CA0-2683-2539-05FA-35A02241D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CF5C-29E4-694B-97F0-7F73CF518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69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7C0B4B-436C-5F8A-9E6C-4DC3289E5B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1DCAD-9739-F34A-7CCB-1FF8E8BFD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7732A-B94E-1890-4DE7-3BEA99F1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C4C03-9784-FD40-BB14-E1C7C923B7B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59F09-250E-656A-C114-520EE5B5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6A44F-7644-1E5F-BDFF-A887C40B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CF5C-29E4-694B-97F0-7F73CF518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91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7C9F3-BBA0-5C1F-4E28-7160A670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5695A-A027-A424-8324-216A0F462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92CE6-34F6-20E0-387F-566BC1701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C4C03-9784-FD40-BB14-E1C7C923B7B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66B39-4FE7-AD4F-51D1-2B108A16D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5AF84-943F-B70F-4645-6099F4B8B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CF5C-29E4-694B-97F0-7F73CF518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68770-B47B-B3CE-1452-E3D110E14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3BC89-1E64-6EFE-BE49-DD30BF1AB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81A12-6040-86D5-41BB-8009C3A79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C4C03-9784-FD40-BB14-E1C7C923B7B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F5481-F349-B37E-83E6-864A3B30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03A4E-06B3-B02B-2EE0-880396C6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CF5C-29E4-694B-97F0-7F73CF518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81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D881-D2D1-7E89-E28A-1EBB4CA3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BC21B-4D26-F562-9ED0-8BCC9B6772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BB2E3-B667-E4B0-CE1C-FCAC49608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461BE-DC4C-CA65-D039-28C3F00C2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C4C03-9784-FD40-BB14-E1C7C923B7B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E08F7-757D-869E-CB0F-4DD56ECF2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DD79F-B1BC-FB95-530B-CFC9B430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CF5C-29E4-694B-97F0-7F73CF518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37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74C5-5A9B-8A72-8119-CD1D5A55E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E952F-2442-B4D0-5D90-131C864BB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D9959-FE30-184C-D89A-6270C62D4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B0E972-0909-949D-3AF5-72DFAE75F5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92DFD8-96BD-5FE9-714D-EC385DC8E0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B01340-7D7F-B676-3669-B332FE14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C4C03-9784-FD40-BB14-E1C7C923B7B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1DB68F-BC48-1488-A67D-E2FD31AB8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FE9161-EA03-2E9F-2360-AE40763A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CF5C-29E4-694B-97F0-7F73CF518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89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BC92-4B66-55CA-9E01-C050FB85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98C2EE-D607-8668-647F-01AE454F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C4C03-9784-FD40-BB14-E1C7C923B7B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810C2-B961-F926-307A-9A1A06169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682493-71C7-0070-3087-D91A84263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CF5C-29E4-694B-97F0-7F73CF518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96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9CB3AA-1FFD-A3CE-5CF0-88D98C1D3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C4C03-9784-FD40-BB14-E1C7C923B7B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554004-5722-4EBA-3306-E01B9600D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2DFFE-D534-01F8-CD5E-D10DB0D0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CF5C-29E4-694B-97F0-7F73CF518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7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8EC98-BDB9-4853-1C15-D373F201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369BC-64C4-42B8-1147-D1B0CBD3B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6465D-C28C-0E34-E9F1-DBFB3FFD6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30F71-A239-FA53-248C-849A47CB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C4C03-9784-FD40-BB14-E1C7C923B7B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CF069-F627-2B85-711A-A79323963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60025-E66B-FF59-3C68-2E502C272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CF5C-29E4-694B-97F0-7F73CF518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00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0B3A8-9DD7-D895-29BB-1B1C39A72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B7C418-A42C-84C5-5236-D49E3B654C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23642-B7F3-31BC-6BB8-3DA54E14AF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C0F0A-7B99-C3BD-980B-20F3D2CA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C4C03-9784-FD40-BB14-E1C7C923B7B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838CA-281B-01B5-C75D-6FEF86EC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AE317-AD22-5C13-C26C-F7FED32BF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CF5C-29E4-694B-97F0-7F73CF518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54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1EAA3F-E6F3-12C2-DA7E-12746E6CF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52101-2BBB-B336-8450-6E5667EA0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860B7-D892-2747-CB1D-FE560C3BE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C4C03-9784-FD40-BB14-E1C7C923B7B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EFE2A-FC44-FA06-AF82-9027DC00C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60EE2-C5E6-C438-7853-E2AF1FBEF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2CF5C-29E4-694B-97F0-7F73CF518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98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B0254-E440-A83D-5BC2-58B000A24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AlphaFold</a:t>
            </a:r>
            <a:r>
              <a:rPr lang="en-US" dirty="0"/>
              <a:t>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A81440-DA81-CBE9-6C05-B5360FD054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A paradigm shift in structural biology</a:t>
            </a:r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Picture 7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4BBC9C65-05F0-B11A-76BB-6241B9770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3"/>
          <a:stretch/>
        </p:blipFill>
        <p:spPr>
          <a:xfrm>
            <a:off x="9167131" y="4199302"/>
            <a:ext cx="2147522" cy="2147522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48BD02-A895-07FA-C8E9-24A52A3FBF2A}"/>
              </a:ext>
            </a:extLst>
          </p:cNvPr>
          <p:cNvSpPr txBox="1"/>
          <p:nvPr/>
        </p:nvSpPr>
        <p:spPr>
          <a:xfrm>
            <a:off x="851769" y="4812307"/>
            <a:ext cx="26488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Francisco J. Palmero Moya</a:t>
            </a:r>
          </a:p>
          <a:p>
            <a:pPr>
              <a:spcAft>
                <a:spcPts val="600"/>
              </a:spcAft>
            </a:pPr>
            <a:r>
              <a:rPr lang="en-US" dirty="0" err="1"/>
              <a:t>Nynke</a:t>
            </a:r>
            <a:r>
              <a:rPr lang="en-US" dirty="0"/>
              <a:t> Dekker Lab</a:t>
            </a:r>
          </a:p>
          <a:p>
            <a:pPr>
              <a:spcAft>
                <a:spcPts val="600"/>
              </a:spcAft>
            </a:pPr>
            <a:r>
              <a:rPr lang="en-US" dirty="0"/>
              <a:t>13/10/2023</a:t>
            </a:r>
          </a:p>
        </p:txBody>
      </p:sp>
      <p:pic>
        <p:nvPicPr>
          <p:cNvPr id="29" name="Picture 28" descr="A group of colorful folded paper&#10;&#10;Description automatically generated">
            <a:extLst>
              <a:ext uri="{FF2B5EF4-FFF2-40B4-BE49-F238E27FC236}">
                <a16:creationId xmlns:a16="http://schemas.microsoft.com/office/drawing/2014/main" id="{DE4BA3C8-7311-6BE5-643A-525E4BD7B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227" y="921580"/>
            <a:ext cx="4410001" cy="356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38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7187-F38A-1A41-73B3-85F24DE3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</a:t>
            </a:r>
          </a:p>
        </p:txBody>
      </p:sp>
      <p:pic>
        <p:nvPicPr>
          <p:cNvPr id="7" name="Content Placeholder 6" descr="A close-up of a white card&#10;&#10;Description automatically generated">
            <a:extLst>
              <a:ext uri="{FF2B5EF4-FFF2-40B4-BE49-F238E27FC236}">
                <a16:creationId xmlns:a16="http://schemas.microsoft.com/office/drawing/2014/main" id="{26986BE1-E49F-809A-8DA8-89615B79E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921199" cy="4741427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69AB16B-9D3B-F214-2FD7-A815FCEEF84A}"/>
                  </a:ext>
                </a:extLst>
              </p14:cNvPr>
              <p14:cNvContentPartPr/>
              <p14:nvPr/>
            </p14:nvContentPartPr>
            <p14:xfrm>
              <a:off x="10268023" y="5493114"/>
              <a:ext cx="420120" cy="601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69AB16B-9D3B-F214-2FD7-A815FCEEF8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05023" y="5430474"/>
                <a:ext cx="545760" cy="72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2173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AE065-2FBA-E023-CB11-52D9D2AC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 of the instrument</a:t>
            </a:r>
          </a:p>
        </p:txBody>
      </p:sp>
      <p:pic>
        <p:nvPicPr>
          <p:cNvPr id="5" name="Content Placeholder 4" descr="A cartoon of a hammer and a bolt&#10;&#10;Description automatically generated">
            <a:extLst>
              <a:ext uri="{FF2B5EF4-FFF2-40B4-BE49-F238E27FC236}">
                <a16:creationId xmlns:a16="http://schemas.microsoft.com/office/drawing/2014/main" id="{0157AA7C-9B18-830D-FE34-7F56D1762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1078" y="1825625"/>
            <a:ext cx="5389843" cy="4351338"/>
          </a:xfrm>
        </p:spPr>
      </p:pic>
    </p:spTree>
    <p:extLst>
      <p:ext uri="{BB962C8B-B14F-4D97-AF65-F5344CB8AC3E}">
        <p14:creationId xmlns:p14="http://schemas.microsoft.com/office/powerpoint/2010/main" val="397558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F659B-92B0-F77C-DAA3-2F7AB31F1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 of the instrument</a:t>
            </a:r>
          </a:p>
        </p:txBody>
      </p:sp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14CBE2E9-24C8-70E4-6E4B-4A2B4B894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7998"/>
            <a:ext cx="10515600" cy="4026592"/>
          </a:xfrm>
        </p:spPr>
      </p:pic>
    </p:spTree>
    <p:extLst>
      <p:ext uri="{BB962C8B-B14F-4D97-AF65-F5344CB8AC3E}">
        <p14:creationId xmlns:p14="http://schemas.microsoft.com/office/powerpoint/2010/main" val="1696536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5D9EC-531F-1A77-3350-22A2A0696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Embedding</a:t>
            </a:r>
          </a:p>
        </p:txBody>
      </p:sp>
      <p:pic>
        <p:nvPicPr>
          <p:cNvPr id="5" name="Content Placeholder 4" descr="A diagram of a person and person&#10;&#10;Description automatically generated">
            <a:extLst>
              <a:ext uri="{FF2B5EF4-FFF2-40B4-BE49-F238E27FC236}">
                <a16:creationId xmlns:a16="http://schemas.microsoft.com/office/drawing/2014/main" id="{2174298E-E071-92BA-2B46-AA9615E7A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780898"/>
            <a:ext cx="5708649" cy="526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3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72DE8-E58B-4D56-BA61-C69C601DC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183ACFC-B25E-402F-BBD8-E42034CDD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6818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2192000" h="2237474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lnTo>
                  <a:pt x="12176759" y="759190"/>
                </a:lnTo>
                <a:cubicBezTo>
                  <a:pt x="12165968" y="763819"/>
                  <a:pt x="12157853" y="765770"/>
                  <a:pt x="12154948" y="762731"/>
                </a:cubicBezTo>
                <a:cubicBezTo>
                  <a:pt x="12116503" y="759396"/>
                  <a:pt x="12073342" y="763579"/>
                  <a:pt x="12047364" y="749662"/>
                </a:cubicBezTo>
                <a:cubicBezTo>
                  <a:pt x="12041261" y="730599"/>
                  <a:pt x="11914319" y="741909"/>
                  <a:pt x="11890686" y="732766"/>
                </a:cubicBezTo>
                <a:cubicBezTo>
                  <a:pt x="11832408" y="747890"/>
                  <a:pt x="11815359" y="777569"/>
                  <a:pt x="11782413" y="769868"/>
                </a:cubicBezTo>
                <a:cubicBezTo>
                  <a:pt x="11760031" y="763594"/>
                  <a:pt x="11675205" y="777151"/>
                  <a:pt x="11649954" y="749628"/>
                </a:cubicBezTo>
                <a:cubicBezTo>
                  <a:pt x="11608286" y="767874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256313" y="713012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1036836" y="722990"/>
                  <a:pt x="10909903" y="759211"/>
                  <a:pt x="10884013" y="760728"/>
                </a:cubicBezTo>
                <a:cubicBezTo>
                  <a:pt x="10864519" y="743356"/>
                  <a:pt x="10853492" y="756172"/>
                  <a:pt x="10834688" y="757726"/>
                </a:cubicBezTo>
                <a:cubicBezTo>
                  <a:pt x="10826871" y="747343"/>
                  <a:pt x="10811086" y="746602"/>
                  <a:pt x="10805004" y="757573"/>
                </a:cubicBezTo>
                <a:cubicBezTo>
                  <a:pt x="10810951" y="784448"/>
                  <a:pt x="10744688" y="759043"/>
                  <a:pt x="10739478" y="776841"/>
                </a:cubicBezTo>
                <a:cubicBezTo>
                  <a:pt x="10678284" y="779408"/>
                  <a:pt x="10540854" y="756546"/>
                  <a:pt x="10458762" y="755400"/>
                </a:cubicBezTo>
                <a:cubicBezTo>
                  <a:pt x="10426976" y="747433"/>
                  <a:pt x="10362961" y="776166"/>
                  <a:pt x="10246919" y="769960"/>
                </a:cubicBezTo>
                <a:cubicBezTo>
                  <a:pt x="10231631" y="763610"/>
                  <a:pt x="10172943" y="749095"/>
                  <a:pt x="10167995" y="760843"/>
                </a:cubicBezTo>
                <a:cubicBezTo>
                  <a:pt x="10131971" y="759999"/>
                  <a:pt x="10021683" y="796978"/>
                  <a:pt x="9997044" y="780129"/>
                </a:cubicBezTo>
                <a:cubicBezTo>
                  <a:pt x="10001018" y="806225"/>
                  <a:pt x="9951331" y="779975"/>
                  <a:pt x="9943887" y="804141"/>
                </a:cubicBezTo>
                <a:lnTo>
                  <a:pt x="9918248" y="816628"/>
                </a:lnTo>
                <a:lnTo>
                  <a:pt x="9836148" y="858312"/>
                </a:lnTo>
                <a:lnTo>
                  <a:pt x="9823800" y="866604"/>
                </a:lnTo>
                <a:lnTo>
                  <a:pt x="9794684" y="864509"/>
                </a:lnTo>
                <a:lnTo>
                  <a:pt x="9778288" y="854362"/>
                </a:lnTo>
                <a:lnTo>
                  <a:pt x="9773886" y="857543"/>
                </a:lnTo>
                <a:cubicBezTo>
                  <a:pt x="9769008" y="863842"/>
                  <a:pt x="9766501" y="867741"/>
                  <a:pt x="9761459" y="862394"/>
                </a:cubicBezTo>
                <a:lnTo>
                  <a:pt x="9705768" y="894610"/>
                </a:lnTo>
                <a:cubicBezTo>
                  <a:pt x="9699860" y="897215"/>
                  <a:pt x="9692576" y="897590"/>
                  <a:pt x="9683005" y="894128"/>
                </a:cubicBezTo>
                <a:cubicBezTo>
                  <a:pt x="9664449" y="898200"/>
                  <a:pt x="9612100" y="914263"/>
                  <a:pt x="9594438" y="919051"/>
                </a:cubicBezTo>
                <a:lnTo>
                  <a:pt x="9577033" y="922857"/>
                </a:lnTo>
                <a:cubicBezTo>
                  <a:pt x="9568659" y="926175"/>
                  <a:pt x="9551353" y="936082"/>
                  <a:pt x="9544189" y="938966"/>
                </a:cubicBezTo>
                <a:cubicBezTo>
                  <a:pt x="9538380" y="940584"/>
                  <a:pt x="9541329" y="937538"/>
                  <a:pt x="9534048" y="940158"/>
                </a:cubicBezTo>
                <a:cubicBezTo>
                  <a:pt x="9533709" y="946069"/>
                  <a:pt x="9530854" y="951684"/>
                  <a:pt x="9500499" y="954680"/>
                </a:cubicBezTo>
                <a:cubicBezTo>
                  <a:pt x="9481230" y="968165"/>
                  <a:pt x="9456325" y="979029"/>
                  <a:pt x="9428195" y="986225"/>
                </a:cubicBezTo>
                <a:cubicBezTo>
                  <a:pt x="9422499" y="981315"/>
                  <a:pt x="9414660" y="991352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10581" y="1024474"/>
                  <a:pt x="9345163" y="981210"/>
                  <a:pt x="9301293" y="1011593"/>
                </a:cubicBezTo>
                <a:cubicBezTo>
                  <a:pt x="9292916" y="1014346"/>
                  <a:pt x="9285483" y="1013807"/>
                  <a:pt x="9278619" y="1011878"/>
                </a:cubicBezTo>
                <a:lnTo>
                  <a:pt x="9268019" y="1007442"/>
                </a:lnTo>
                <a:lnTo>
                  <a:pt x="9234662" y="1023056"/>
                </a:lnTo>
                <a:cubicBezTo>
                  <a:pt x="9217868" y="1029197"/>
                  <a:pt x="9199852" y="1034202"/>
                  <a:pt x="9181033" y="1037921"/>
                </a:cubicBezTo>
                <a:cubicBezTo>
                  <a:pt x="9174974" y="1030923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021681" y="1079910"/>
                  <a:pt x="9076377" y="1024799"/>
                  <a:pt x="9012987" y="1061986"/>
                </a:cubicBezTo>
                <a:lnTo>
                  <a:pt x="8968445" y="1052169"/>
                </a:lnTo>
                <a:lnTo>
                  <a:pt x="8958984" y="1057212"/>
                </a:lnTo>
                <a:cubicBezTo>
                  <a:pt x="8920115" y="1062770"/>
                  <a:pt x="8906181" y="1053838"/>
                  <a:pt x="8886001" y="1067468"/>
                </a:cubicBezTo>
                <a:cubicBezTo>
                  <a:pt x="8847384" y="1050046"/>
                  <a:pt x="8863283" y="1068286"/>
                  <a:pt x="8838610" y="1075091"/>
                </a:cubicBezTo>
                <a:cubicBezTo>
                  <a:pt x="8816007" y="1080079"/>
                  <a:pt x="8773923" y="1092257"/>
                  <a:pt x="8750383" y="1097387"/>
                </a:cubicBezTo>
                <a:cubicBezTo>
                  <a:pt x="8735450" y="1116502"/>
                  <a:pt x="8721220" y="1097372"/>
                  <a:pt x="8697365" y="1105869"/>
                </a:cubicBezTo>
                <a:cubicBezTo>
                  <a:pt x="8687037" y="1113735"/>
                  <a:pt x="8678781" y="1115961"/>
                  <a:pt x="8665605" y="1110791"/>
                </a:cubicBezTo>
                <a:cubicBezTo>
                  <a:pt x="8618410" y="1148662"/>
                  <a:pt x="8633049" y="1116609"/>
                  <a:pt x="8584946" y="1135226"/>
                </a:cubicBezTo>
                <a:cubicBezTo>
                  <a:pt x="8544020" y="1153499"/>
                  <a:pt x="8496232" y="1168229"/>
                  <a:pt x="8460755" y="1203427"/>
                </a:cubicBezTo>
                <a:cubicBezTo>
                  <a:pt x="8454928" y="1212828"/>
                  <a:pt x="8436573" y="1218574"/>
                  <a:pt x="8419755" y="1216260"/>
                </a:cubicBezTo>
                <a:cubicBezTo>
                  <a:pt x="8416861" y="1215863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253233" y="1266996"/>
                  <a:pt x="8218383" y="1257577"/>
                  <a:pt x="8206287" y="1273060"/>
                </a:cubicBezTo>
                <a:cubicBezTo>
                  <a:pt x="8200396" y="1262794"/>
                  <a:pt x="8183827" y="1285000"/>
                  <a:pt x="8168705" y="1279956"/>
                </a:cubicBezTo>
                <a:cubicBezTo>
                  <a:pt x="8157611" y="1275235"/>
                  <a:pt x="8149996" y="1280870"/>
                  <a:pt x="8139997" y="1282713"/>
                </a:cubicBezTo>
                <a:cubicBezTo>
                  <a:pt x="8125566" y="1279776"/>
                  <a:pt x="8084128" y="1294221"/>
                  <a:pt x="8074238" y="1301895"/>
                </a:cubicBezTo>
                <a:cubicBezTo>
                  <a:pt x="8052170" y="1326903"/>
                  <a:pt x="7986951" y="1319381"/>
                  <a:pt x="7968292" y="1338779"/>
                </a:cubicBezTo>
                <a:cubicBezTo>
                  <a:pt x="7960694" y="1342282"/>
                  <a:pt x="7952937" y="1344333"/>
                  <a:pt x="7945122" y="1345477"/>
                </a:cubicBezTo>
                <a:lnTo>
                  <a:pt x="7922771" y="1346645"/>
                </a:lnTo>
                <a:lnTo>
                  <a:pt x="7915461" y="1342919"/>
                </a:lnTo>
                <a:lnTo>
                  <a:pt x="7902328" y="1345865"/>
                </a:lnTo>
                <a:lnTo>
                  <a:pt x="7898322" y="1345689"/>
                </a:lnTo>
                <a:lnTo>
                  <a:pt x="7875879" y="1345646"/>
                </a:lnTo>
                <a:cubicBezTo>
                  <a:pt x="7890672" y="1367295"/>
                  <a:pt x="7816428" y="1353520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87405" y="1382806"/>
                  <a:pt x="7548172" y="1417460"/>
                </a:cubicBezTo>
                <a:cubicBezTo>
                  <a:pt x="7551327" y="1405830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213486" y="1580987"/>
                </a:lnTo>
                <a:lnTo>
                  <a:pt x="7210972" y="1580856"/>
                </a:lnTo>
                <a:lnTo>
                  <a:pt x="7183121" y="1595162"/>
                </a:lnTo>
                <a:lnTo>
                  <a:pt x="7164601" y="1606490"/>
                </a:lnTo>
                <a:lnTo>
                  <a:pt x="7159286" y="1606850"/>
                </a:lnTo>
                <a:cubicBezTo>
                  <a:pt x="7150961" y="1609262"/>
                  <a:pt x="7125743" y="1618162"/>
                  <a:pt x="7114651" y="1620959"/>
                </a:cubicBezTo>
                <a:cubicBezTo>
                  <a:pt x="7109310" y="1606138"/>
                  <a:pt x="7106695" y="1617324"/>
                  <a:pt x="7092727" y="1623628"/>
                </a:cubicBezTo>
                <a:cubicBezTo>
                  <a:pt x="7081313" y="1602012"/>
                  <a:pt x="7049394" y="1627301"/>
                  <a:pt x="7031309" y="1619451"/>
                </a:cubicBezTo>
                <a:cubicBezTo>
                  <a:pt x="7021305" y="1624569"/>
                  <a:pt x="7010515" y="1629587"/>
                  <a:pt x="6999084" y="1634317"/>
                </a:cubicBezTo>
                <a:lnTo>
                  <a:pt x="6992107" y="1636860"/>
                </a:lnTo>
                <a:lnTo>
                  <a:pt x="6991765" y="1636725"/>
                </a:lnTo>
                <a:cubicBezTo>
                  <a:pt x="6989813" y="1636884"/>
                  <a:pt x="6987353" y="1637572"/>
                  <a:pt x="6983996" y="1639040"/>
                </a:cubicBezTo>
                <a:lnTo>
                  <a:pt x="6979383" y="1641496"/>
                </a:lnTo>
                <a:lnTo>
                  <a:pt x="6900177" y="1636016"/>
                </a:ln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19334" y="1664040"/>
                  <a:pt x="6608179" y="1654034"/>
                  <a:pt x="6587857" y="1665769"/>
                </a:cubicBezTo>
                <a:lnTo>
                  <a:pt x="6554894" y="1664428"/>
                </a:lnTo>
                <a:lnTo>
                  <a:pt x="6551579" y="1662213"/>
                </a:lnTo>
                <a:lnTo>
                  <a:pt x="6545693" y="1661776"/>
                </a:lnTo>
                <a:lnTo>
                  <a:pt x="6530561" y="1664619"/>
                </a:lnTo>
                <a:lnTo>
                  <a:pt x="6525028" y="1666354"/>
                </a:lnTo>
                <a:cubicBezTo>
                  <a:pt x="6521154" y="1667301"/>
                  <a:pt x="6518510" y="1667613"/>
                  <a:pt x="6516595" y="1667475"/>
                </a:cubicBezTo>
                <a:lnTo>
                  <a:pt x="6516340" y="1667291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57809" y="1668164"/>
                  <a:pt x="6415506" y="1688334"/>
                  <a:pt x="6415265" y="1665317"/>
                </a:cubicBezTo>
                <a:cubicBezTo>
                  <a:pt x="6399063" y="1669446"/>
                  <a:pt x="6391173" y="1680085"/>
                  <a:pt x="6393343" y="1664672"/>
                </a:cubicBezTo>
                <a:lnTo>
                  <a:pt x="6380457" y="1662376"/>
                </a:lnTo>
                <a:lnTo>
                  <a:pt x="6280959" y="1689329"/>
                </a:lnTo>
                <a:lnTo>
                  <a:pt x="6266765" y="1695560"/>
                </a:lnTo>
                <a:cubicBezTo>
                  <a:pt x="6262331" y="1698152"/>
                  <a:pt x="6258580" y="1701192"/>
                  <a:pt x="6255823" y="1704850"/>
                </a:cubicBezTo>
                <a:cubicBezTo>
                  <a:pt x="6200184" y="1694834"/>
                  <a:pt x="6155082" y="1716996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99949" y="1814490"/>
                </a:lnTo>
                <a:lnTo>
                  <a:pt x="5453307" y="1815450"/>
                </a:lnTo>
                <a:cubicBezTo>
                  <a:pt x="5433075" y="1827706"/>
                  <a:pt x="5395563" y="1821122"/>
                  <a:pt x="5364192" y="1826074"/>
                </a:cubicBezTo>
                <a:lnTo>
                  <a:pt x="5350380" y="1830891"/>
                </a:lnTo>
                <a:lnTo>
                  <a:pt x="5259633" y="1837160"/>
                </a:lnTo>
                <a:lnTo>
                  <a:pt x="5197513" y="1844718"/>
                </a:lnTo>
                <a:lnTo>
                  <a:pt x="5184170" y="1849402"/>
                </a:lnTo>
                <a:lnTo>
                  <a:pt x="5168852" y="1844846"/>
                </a:lnTo>
                <a:cubicBezTo>
                  <a:pt x="5166986" y="1843561"/>
                  <a:pt x="5165478" y="1842127"/>
                  <a:pt x="5164370" y="1840597"/>
                </a:cubicBezTo>
                <a:lnTo>
                  <a:pt x="5114927" y="1847827"/>
                </a:ln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63743" y="1799478"/>
                  <a:pt x="4655044" y="1795479"/>
                  <a:pt x="4647449" y="1793181"/>
                </a:cubicBezTo>
                <a:lnTo>
                  <a:pt x="4645504" y="1787606"/>
                </a:lnTo>
                <a:lnTo>
                  <a:pt x="4632229" y="1785815"/>
                </a:lnTo>
                <a:lnTo>
                  <a:pt x="4629273" y="1784355"/>
                </a:lnTo>
                <a:cubicBezTo>
                  <a:pt x="4623639" y="1781544"/>
                  <a:pt x="4617950" y="1778917"/>
                  <a:pt x="4611738" y="1776964"/>
                </a:cubicBezTo>
                <a:cubicBezTo>
                  <a:pt x="4601379" y="1800272"/>
                  <a:pt x="4557197" y="1764196"/>
                  <a:pt x="4560070" y="1785640"/>
                </a:cubicBezTo>
                <a:lnTo>
                  <a:pt x="4536503" y="1785334"/>
                </a:lnTo>
                <a:lnTo>
                  <a:pt x="4513724" y="1791996"/>
                </a:lnTo>
                <a:lnTo>
                  <a:pt x="4501513" y="1799835"/>
                </a:lnTo>
                <a:lnTo>
                  <a:pt x="4459076" y="1813003"/>
                </a:lnTo>
                <a:lnTo>
                  <a:pt x="4459810" y="1797886"/>
                </a:lnTo>
                <a:lnTo>
                  <a:pt x="4379064" y="1817177"/>
                </a:lnTo>
                <a:lnTo>
                  <a:pt x="4319209" y="1834833"/>
                </a:lnTo>
                <a:lnTo>
                  <a:pt x="4306907" y="1841641"/>
                </a:lnTo>
                <a:lnTo>
                  <a:pt x="4290981" y="1839677"/>
                </a:lnTo>
                <a:cubicBezTo>
                  <a:pt x="4288909" y="1838717"/>
                  <a:pt x="4287163" y="1837555"/>
                  <a:pt x="4285792" y="1836231"/>
                </a:cubicBezTo>
                <a:lnTo>
                  <a:pt x="4238372" y="1851480"/>
                </a:ln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84875" y="1878116"/>
                  <a:pt x="3775574" y="1875612"/>
                  <a:pt x="3767672" y="1874600"/>
                </a:cubicBezTo>
                <a:lnTo>
                  <a:pt x="3764741" y="1869433"/>
                </a:lnTo>
                <a:lnTo>
                  <a:pt x="3751332" y="1869854"/>
                </a:lnTo>
                <a:lnTo>
                  <a:pt x="3748155" y="1868903"/>
                </a:lnTo>
                <a:cubicBezTo>
                  <a:pt x="3742091" y="1867062"/>
                  <a:pt x="3736007" y="1865414"/>
                  <a:pt x="3729530" y="1864513"/>
                </a:cubicBezTo>
                <a:cubicBezTo>
                  <a:pt x="3723549" y="1889158"/>
                  <a:pt x="3673453" y="1860919"/>
                  <a:pt x="3680177" y="1881552"/>
                </a:cubicBezTo>
                <a:cubicBezTo>
                  <a:pt x="3643549" y="1880892"/>
                  <a:pt x="3599470" y="1913398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228353" y="1917339"/>
                  <a:pt x="3163854" y="1927961"/>
                  <a:pt x="3123424" y="1952930"/>
                </a:cubicBezTo>
                <a:cubicBezTo>
                  <a:pt x="3067921" y="1955455"/>
                  <a:pt x="3058626" y="1970554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80071" y="1972988"/>
                </a:lnTo>
                <a:lnTo>
                  <a:pt x="2978094" y="1972369"/>
                </a:ln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72808" y="1994277"/>
                  <a:pt x="2869648" y="1993306"/>
                  <a:pt x="2864145" y="1994061"/>
                </a:cubicBezTo>
                <a:cubicBezTo>
                  <a:pt x="2872218" y="1978115"/>
                  <a:pt x="2860603" y="1988862"/>
                  <a:pt x="2843662" y="1992498"/>
                </a:cubicBezTo>
                <a:cubicBezTo>
                  <a:pt x="2852423" y="1968542"/>
                  <a:pt x="2804535" y="1987804"/>
                  <a:pt x="2796128" y="1976403"/>
                </a:cubicBezTo>
                <a:cubicBezTo>
                  <a:pt x="2783487" y="1979614"/>
                  <a:pt x="2770278" y="1982573"/>
                  <a:pt x="2756784" y="1985116"/>
                </a:cubicBezTo>
                <a:lnTo>
                  <a:pt x="2748833" y="1986323"/>
                </a:lnTo>
                <a:cubicBezTo>
                  <a:pt x="2748775" y="1986256"/>
                  <a:pt x="2748719" y="1986188"/>
                  <a:pt x="2748661" y="1986122"/>
                </a:cubicBezTo>
                <a:cubicBezTo>
                  <a:pt x="2746906" y="1985902"/>
                  <a:pt x="2744280" y="1986117"/>
                  <a:pt x="2740251" y="1986946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680597" y="1984996"/>
                </a:lnTo>
                <a:cubicBezTo>
                  <a:pt x="2658416" y="1985461"/>
                  <a:pt x="2612251" y="1988312"/>
                  <a:pt x="2578178" y="1990531"/>
                </a:cubicBezTo>
                <a:cubicBezTo>
                  <a:pt x="2545413" y="1998704"/>
                  <a:pt x="2513846" y="1994934"/>
                  <a:pt x="2476147" y="1998305"/>
                </a:cubicBezTo>
                <a:cubicBezTo>
                  <a:pt x="2437134" y="2013637"/>
                  <a:pt x="2413847" y="1999542"/>
                  <a:pt x="2373568" y="2003219"/>
                </a:cubicBezTo>
                <a:cubicBezTo>
                  <a:pt x="2341422" y="2024631"/>
                  <a:pt x="2342856" y="1992997"/>
                  <a:pt x="2321399" y="1989467"/>
                </a:cubicBezTo>
                <a:lnTo>
                  <a:pt x="2315525" y="1989708"/>
                </a:lnTo>
                <a:lnTo>
                  <a:pt x="2300792" y="1994290"/>
                </a:lnTo>
                <a:lnTo>
                  <a:pt x="2295469" y="1996659"/>
                </a:lnTo>
                <a:cubicBezTo>
                  <a:pt x="2291722" y="1998049"/>
                  <a:pt x="2289127" y="1998665"/>
                  <a:pt x="2287219" y="1998750"/>
                </a:cubicBezTo>
                <a:lnTo>
                  <a:pt x="2286948" y="1998596"/>
                </a:lnTo>
                <a:lnTo>
                  <a:pt x="2243069" y="2015111"/>
                </a:lnTo>
                <a:cubicBezTo>
                  <a:pt x="2229030" y="2006206"/>
                  <a:pt x="2188966" y="2031217"/>
                  <a:pt x="2186609" y="2008263"/>
                </a:cubicBezTo>
                <a:cubicBezTo>
                  <a:pt x="2170936" y="2014251"/>
                  <a:pt x="2164097" y="2025782"/>
                  <a:pt x="2164831" y="2010143"/>
                </a:cubicBezTo>
                <a:cubicBezTo>
                  <a:pt x="2159536" y="2011705"/>
                  <a:pt x="2155830" y="2011340"/>
                  <a:pt x="2152836" y="2010048"/>
                </a:cubicBezTo>
                <a:lnTo>
                  <a:pt x="2117102" y="2023004"/>
                </a:lnTo>
                <a:lnTo>
                  <a:pt x="2111935" y="2023163"/>
                </a:lnTo>
                <a:lnTo>
                  <a:pt x="2089991" y="2034193"/>
                </a:lnTo>
                <a:lnTo>
                  <a:pt x="2058061" y="2047942"/>
                </a:lnTo>
                <a:lnTo>
                  <a:pt x="2055737" y="2047704"/>
                </a:lnTo>
                <a:lnTo>
                  <a:pt x="2042244" y="2055560"/>
                </a:lnTo>
                <a:cubicBezTo>
                  <a:pt x="2038090" y="2058656"/>
                  <a:pt x="1978623" y="2070285"/>
                  <a:pt x="1976224" y="2074257"/>
                </a:cubicBezTo>
                <a:cubicBezTo>
                  <a:pt x="1920172" y="2070662"/>
                  <a:pt x="1933546" y="2089824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402655" y="2224964"/>
                  <a:pt x="1409212" y="2231152"/>
                  <a:pt x="1398481" y="2237074"/>
                </a:cubicBezTo>
                <a:cubicBezTo>
                  <a:pt x="1398456" y="2237082"/>
                  <a:pt x="1398432" y="2237089"/>
                  <a:pt x="1398407" y="2237095"/>
                </a:cubicBezTo>
                <a:lnTo>
                  <a:pt x="1370962" y="2237474"/>
                </a:lnTo>
                <a:lnTo>
                  <a:pt x="1356367" y="2235089"/>
                </a:lnTo>
                <a:cubicBezTo>
                  <a:pt x="1346056" y="2233320"/>
                  <a:pt x="1335986" y="2231930"/>
                  <a:pt x="1324828" y="2231968"/>
                </a:cubicBezTo>
                <a:lnTo>
                  <a:pt x="1297744" y="2235849"/>
                </a:lnTo>
                <a:lnTo>
                  <a:pt x="1286236" y="2233135"/>
                </a:lnTo>
                <a:lnTo>
                  <a:pt x="1283504" y="2233797"/>
                </a:lnTo>
                <a:lnTo>
                  <a:pt x="1279765" y="2229639"/>
                </a:ln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64984" y="2224767"/>
                  <a:pt x="812914" y="2202752"/>
                </a:cubicBezTo>
                <a:cubicBezTo>
                  <a:pt x="809419" y="2205714"/>
                  <a:pt x="805091" y="2207855"/>
                  <a:pt x="800195" y="2209407"/>
                </a:cubicBezTo>
                <a:lnTo>
                  <a:pt x="784978" y="2212360"/>
                </a:lnTo>
                <a:lnTo>
                  <a:pt x="681987" y="2216757"/>
                </a:lnTo>
                <a:lnTo>
                  <a:pt x="669923" y="2211682"/>
                </a:lnTo>
                <a:cubicBezTo>
                  <a:pt x="675432" y="2197125"/>
                  <a:pt x="665394" y="2205767"/>
                  <a:pt x="648680" y="2206229"/>
                </a:cubicBezTo>
                <a:cubicBezTo>
                  <a:pt x="653511" y="2183723"/>
                  <a:pt x="607806" y="2194090"/>
                  <a:pt x="597225" y="2180999"/>
                </a:cubicBezTo>
                <a:cubicBezTo>
                  <a:pt x="584838" y="2181847"/>
                  <a:pt x="571827" y="2182333"/>
                  <a:pt x="558449" y="2182346"/>
                </a:cubicBezTo>
                <a:lnTo>
                  <a:pt x="550517" y="2182060"/>
                </a:lnTo>
                <a:lnTo>
                  <a:pt x="550309" y="2181825"/>
                </a:lnTo>
                <a:cubicBezTo>
                  <a:pt x="548471" y="2181269"/>
                  <a:pt x="545824" y="2180990"/>
                  <a:pt x="541836" y="2181063"/>
                </a:cubicBezTo>
                <a:lnTo>
                  <a:pt x="536057" y="2181537"/>
                </a:lnTo>
                <a:lnTo>
                  <a:pt x="520671" y="2180980"/>
                </a:lnTo>
                <a:lnTo>
                  <a:pt x="515024" y="2179258"/>
                </a:lnTo>
                <a:lnTo>
                  <a:pt x="512278" y="2176369"/>
                </a:lnTo>
                <a:lnTo>
                  <a:pt x="480419" y="2167807"/>
                </a:lnTo>
                <a:cubicBezTo>
                  <a:pt x="458012" y="2174781"/>
                  <a:pt x="449332" y="2162566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36093" y="2150634"/>
                  <a:pt x="209811" y="2132011"/>
                  <a:pt x="169207" y="2128100"/>
                </a:cubicBezTo>
                <a:lnTo>
                  <a:pt x="93149" y="2105324"/>
                </a:lnTo>
                <a:lnTo>
                  <a:pt x="88109" y="2106704"/>
                </a:lnTo>
                <a:cubicBezTo>
                  <a:pt x="84511" y="2107398"/>
                  <a:pt x="81960" y="2107528"/>
                  <a:pt x="80022" y="2107254"/>
                </a:cubicBezTo>
                <a:lnTo>
                  <a:pt x="79717" y="2107046"/>
                </a:lnTo>
                <a:lnTo>
                  <a:pt x="72352" y="2107991"/>
                </a:lnTo>
                <a:cubicBezTo>
                  <a:pt x="60160" y="2110089"/>
                  <a:pt x="48530" y="2112610"/>
                  <a:pt x="37645" y="2115401"/>
                </a:cubicBez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A774F3-AB46-30AB-F570-FE86E11A3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7" y="741082"/>
            <a:ext cx="9274512" cy="949606"/>
          </a:xfrm>
        </p:spPr>
        <p:txBody>
          <a:bodyPr>
            <a:normAutofit/>
          </a:bodyPr>
          <a:lstStyle/>
          <a:p>
            <a:r>
              <a:rPr lang="en-US" dirty="0" err="1"/>
              <a:t>Evoformer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501A971-CEBD-4E4B-8529-3BB4F4100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460" y="6189260"/>
            <a:ext cx="7831541" cy="668740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E71CC932-16F5-FCBB-4C5D-7FA526F15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8292" y="2007704"/>
            <a:ext cx="7696016" cy="4247046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744E7D2-0942-916B-0B91-FAADCF5E0A27}"/>
                  </a:ext>
                </a:extLst>
              </p14:cNvPr>
              <p14:cNvContentPartPr/>
              <p14:nvPr/>
            </p14:nvContentPartPr>
            <p14:xfrm>
              <a:off x="8514971" y="2202529"/>
              <a:ext cx="1064656" cy="74842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744E7D2-0942-916B-0B91-FAADCF5E0A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51963" y="2139561"/>
                <a:ext cx="1190312" cy="200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849938D-7A02-8585-DF4B-A03187E4E6B6}"/>
                  </a:ext>
                </a:extLst>
              </p14:cNvPr>
              <p14:cNvContentPartPr/>
              <p14:nvPr/>
            </p14:nvContentPartPr>
            <p14:xfrm>
              <a:off x="9292205" y="5699379"/>
              <a:ext cx="394942" cy="378779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849938D-7A02-8585-DF4B-A03187E4E6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29201" y="5636369"/>
                <a:ext cx="520589" cy="5044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7935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D99CD-3903-F1B8-03EA-8722ED635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Interrogating the network</a:t>
            </a:r>
          </a:p>
        </p:txBody>
      </p:sp>
      <p:pic>
        <p:nvPicPr>
          <p:cNvPr id="5" name="Content Placeholder 4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503BA533-2D92-F7EE-3C50-FD77B0360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8075" y="2354239"/>
            <a:ext cx="7935849" cy="39480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2C4AF0F-33A6-BAD1-8E97-A01442CE9898}"/>
                  </a:ext>
                </a:extLst>
              </p14:cNvPr>
              <p14:cNvContentPartPr/>
              <p14:nvPr/>
            </p14:nvContentPartPr>
            <p14:xfrm>
              <a:off x="9661930" y="5847330"/>
              <a:ext cx="239760" cy="374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2C4AF0F-33A6-BAD1-8E97-A01442CE98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98930" y="5784330"/>
                <a:ext cx="365400" cy="50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5704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678BEC-17E8-713D-ED7A-E770B7736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Transformers:</a:t>
            </a:r>
            <a:br>
              <a:rPr lang="en-US" sz="5000"/>
            </a:br>
            <a:r>
              <a:rPr lang="en-US" sz="5000"/>
              <a:t>Attention is all you need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and white image of a graph&#10;&#10;Description automatically generated">
            <a:extLst>
              <a:ext uri="{FF2B5EF4-FFF2-40B4-BE49-F238E27FC236}">
                <a16:creationId xmlns:a16="http://schemas.microsoft.com/office/drawing/2014/main" id="{9597F8EF-5E1D-5C6E-E676-471B7B16C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92" r="2" b="2"/>
          <a:stretch/>
        </p:blipFill>
        <p:spPr>
          <a:xfrm>
            <a:off x="5514690" y="501758"/>
            <a:ext cx="5872227" cy="5854483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41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A9195-E87E-D5F5-DD86-58F0EE236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7" y="5279509"/>
            <a:ext cx="9707911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Structure module</a:t>
            </a:r>
          </a:p>
        </p:txBody>
      </p:sp>
      <p:pic>
        <p:nvPicPr>
          <p:cNvPr id="5" name="Content Placeholder 4" descr="A diagram of a molecule&#10;&#10;Description automatically generated">
            <a:extLst>
              <a:ext uri="{FF2B5EF4-FFF2-40B4-BE49-F238E27FC236}">
                <a16:creationId xmlns:a16="http://schemas.microsoft.com/office/drawing/2014/main" id="{DB647F06-1B4D-8E67-4E91-D2500F199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057" y="1242222"/>
            <a:ext cx="4145231" cy="2456049"/>
          </a:xfrm>
          <a:prstGeom prst="rect">
            <a:avLst/>
          </a:prstGeom>
        </p:spPr>
      </p:pic>
      <p:pic>
        <p:nvPicPr>
          <p:cNvPr id="7" name="Picture 6" descr="A close-up of a diagram&#10;&#10;Description automatically generated">
            <a:extLst>
              <a:ext uri="{FF2B5EF4-FFF2-40B4-BE49-F238E27FC236}">
                <a16:creationId xmlns:a16="http://schemas.microsoft.com/office/drawing/2014/main" id="{350F50C8-E811-8A6F-E46B-78A034908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345" y="1702221"/>
            <a:ext cx="5342787" cy="153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98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Freeform: Shape 1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close-up of a dna model&#10;&#10;Description automatically generated">
            <a:extLst>
              <a:ext uri="{FF2B5EF4-FFF2-40B4-BE49-F238E27FC236}">
                <a16:creationId xmlns:a16="http://schemas.microsoft.com/office/drawing/2014/main" id="{C8FE0323-233B-7C56-4C65-55C4FCB29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4710" y="924052"/>
            <a:ext cx="9173823" cy="5009897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0827CC8-F967-68AF-8ADF-FB6E6715E6BC}"/>
                  </a:ext>
                </a:extLst>
              </p14:cNvPr>
              <p14:cNvContentPartPr/>
              <p14:nvPr/>
            </p14:nvContentPartPr>
            <p14:xfrm>
              <a:off x="2616510" y="5350501"/>
              <a:ext cx="3248316" cy="401636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0827CC8-F967-68AF-8ADF-FB6E6715E6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3502" y="5287520"/>
                <a:ext cx="3373971" cy="5272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5365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1F476-DAAA-F22D-6989-5476F0432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Metrics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2EF2F9-F613-EA7E-9318-E87BA616C6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246786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5356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5B12B-313B-5BA7-B1C0-244F1C5A6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Context:</a:t>
            </a:r>
            <a:b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Protein folding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C0EE9-42D8-B9B4-2A31-4F7066668300}"/>
              </a:ext>
            </a:extLst>
          </p:cNvPr>
          <p:cNvSpPr txBox="1"/>
          <p:nvPr/>
        </p:nvSpPr>
        <p:spPr>
          <a:xfrm>
            <a:off x="804672" y="2421683"/>
            <a:ext cx="4765949" cy="335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tx2"/>
                </a:solidFill>
                <a:effectLst/>
              </a:rPr>
              <a:t>Proteins are the workhorses of the cell, carrying out essential functions which are mainly determined by its structure.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tx2"/>
                </a:solidFill>
                <a:effectLst/>
              </a:rPr>
              <a:t>They are initially synthesized as linear chains of amino acids that spontaneously fold into complex </a:t>
            </a:r>
            <a:r>
              <a:rPr lang="en-US">
                <a:solidFill>
                  <a:schemeClr val="tx2"/>
                </a:solidFill>
              </a:rPr>
              <a:t>3</a:t>
            </a:r>
            <a:r>
              <a:rPr lang="en-US" b="0" i="0">
                <a:solidFill>
                  <a:schemeClr val="tx2"/>
                </a:solidFill>
                <a:effectLst/>
              </a:rPr>
              <a:t>D structures.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The resulting 3D structure is determined by the amino-acid sequence (Anfinsen's dogma).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Understanding and simulating the protein folding process has been an important challenge for computational biology.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 descr="A diagram of a ribbon-like structure&#10;&#10;Description automatically generated">
            <a:extLst>
              <a:ext uri="{FF2B5EF4-FFF2-40B4-BE49-F238E27FC236}">
                <a16:creationId xmlns:a16="http://schemas.microsoft.com/office/drawing/2014/main" id="{1EC924A0-7D65-6025-973B-B1840FD0E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392" y="2135501"/>
            <a:ext cx="4142232" cy="351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59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211E8-6A36-16E2-83AE-33A031A8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</a:t>
            </a:r>
          </a:p>
        </p:txBody>
      </p:sp>
      <p:pic>
        <p:nvPicPr>
          <p:cNvPr id="5" name="Content Placeholder 4" descr="A screenshot of a web page&#10;&#10;Description automatically generated">
            <a:extLst>
              <a:ext uri="{FF2B5EF4-FFF2-40B4-BE49-F238E27FC236}">
                <a16:creationId xmlns:a16="http://schemas.microsoft.com/office/drawing/2014/main" id="{B5BDE10E-4689-F704-E1C4-E2F8C9A26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895" y="1825625"/>
            <a:ext cx="10480209" cy="4351338"/>
          </a:xfrm>
        </p:spPr>
      </p:pic>
    </p:spTree>
    <p:extLst>
      <p:ext uri="{BB962C8B-B14F-4D97-AF65-F5344CB8AC3E}">
        <p14:creationId xmlns:p14="http://schemas.microsoft.com/office/powerpoint/2010/main" val="2796727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5DDC-2CBC-3391-AB7B-FE504EEF9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D59E1D-1F31-2F06-1BF7-BEE10C456E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4296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4A8AE1-9605-41DC-920F-A4B8E8F23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90889" flipH="1">
            <a:off x="715850" y="795372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1956A-92C0-4E33-3880-7DBB4CAE0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360"/>
            <a:ext cx="5536397" cy="3935281"/>
          </a:xfrm>
        </p:spPr>
        <p:txBody>
          <a:bodyPr>
            <a:normAutofit/>
          </a:bodyPr>
          <a:lstStyle/>
          <a:p>
            <a:r>
              <a:rPr lang="en-US" sz="2400" dirty="0"/>
              <a:t>High-accuracy.</a:t>
            </a:r>
          </a:p>
          <a:p>
            <a:r>
              <a:rPr lang="en-US" sz="2400" dirty="0"/>
              <a:t>It became a popular tool in biology.</a:t>
            </a:r>
          </a:p>
          <a:p>
            <a:r>
              <a:rPr lang="en-US" sz="2400" dirty="0"/>
              <a:t>It may be over-engineered, meaning a simplified version achieved similar results.</a:t>
            </a:r>
          </a:p>
          <a:p>
            <a:r>
              <a:rPr lang="en-US" sz="2400" dirty="0"/>
              <a:t>Open the doors to other problems such as the reverse problem: given a known structure which are the possible sequences that could generate it.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2396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7460" y="4737713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C9978-DEB9-E53B-362D-F048AD4E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4281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413471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00C6C-E4E4-887F-9955-97F71499A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C57A-61A9-22B9-F715-E08B17D27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Francisco J. Palmero Moya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69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30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5B12B-313B-5BA7-B1C0-244F1C5A6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27" y="609599"/>
            <a:ext cx="3686174" cy="13228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Context:</a:t>
            </a:r>
            <a:br>
              <a:rPr lang="en-US" sz="2800"/>
            </a:br>
            <a:r>
              <a:rPr lang="en-US" sz="2800"/>
              <a:t>Protein folding problem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C0EE9-42D8-B9B4-2A31-4F7066668300}"/>
              </a:ext>
            </a:extLst>
          </p:cNvPr>
          <p:cNvSpPr txBox="1"/>
          <p:nvPr/>
        </p:nvSpPr>
        <p:spPr>
          <a:xfrm>
            <a:off x="733427" y="2194101"/>
            <a:ext cx="3543298" cy="397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Proteins have an enormous number of possible conformations due to the very large degrees of freedom.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/>
              <a:t>A</a:t>
            </a:r>
            <a:r>
              <a:rPr kumimoji="0" lang="en-US" sz="14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 random sequential sampling of all these conformations would take an impractically long time (Levinthal's Paradox).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It was proposed that proteins don't fold randomly but instead progress through a series of stable intermediate states.</a:t>
            </a: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The configuration space of a protein during folding can be visualized as an energy landscape.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Proteins are thought to fold via various pathways and intermediates rather than a single mechanism.</a:t>
            </a:r>
            <a:endParaRPr kumimoji="0" lang="en-US" sz="1400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4FB434-480E-2108-702C-C998ACB3B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364" y="1073835"/>
            <a:ext cx="2484699" cy="4710330"/>
          </a:xfrm>
          <a:prstGeom prst="rect">
            <a:avLst/>
          </a:prstGeom>
        </p:spPr>
      </p:pic>
      <p:pic>
        <p:nvPicPr>
          <p:cNvPr id="10" name="Picture 9" descr="A diagram of a cell line&#10;&#10;Description automatically generated with medium confidence">
            <a:extLst>
              <a:ext uri="{FF2B5EF4-FFF2-40B4-BE49-F238E27FC236}">
                <a16:creationId xmlns:a16="http://schemas.microsoft.com/office/drawing/2014/main" id="{1EC924A0-7D65-6025-973B-B1840FD0E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8673211" y="1963236"/>
            <a:ext cx="2828925" cy="293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75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29B93-F5BF-49D0-FADA-6DD35D526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Aim:</a:t>
            </a:r>
            <a:br>
              <a:rPr lang="en-US" dirty="0"/>
            </a:br>
            <a:r>
              <a:rPr lang="en-US" dirty="0"/>
              <a:t>Protein structure prediction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41D843-C164-96A6-4808-51DA5A01DB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0327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8631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834EF2-3419-3B05-2BFC-12D51E58E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A6115-1403-EF75-DC48-FE6C2A6D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075825"/>
            <a:ext cx="8276026" cy="4233535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CASP Competition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AlphaFold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2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Multiple Sequence Alignment and Templates.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Embeddings</a:t>
            </a:r>
          </a:p>
          <a:p>
            <a:pPr lvl="1"/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Evoformer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Structure module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Metrics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Impact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Conclusions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24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960939-104B-539D-9786-2693ABD5E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sz="4100" dirty="0"/>
              <a:t>Critical Assessment of Structure Prediction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9C0D1577-817C-7555-5700-7165B85D7E7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37034" y="2198362"/>
          <a:ext cx="4958966" cy="3917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214D12CD-2234-74BD-8CDA-2B85B81BC7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9367" y="2458722"/>
            <a:ext cx="4788505" cy="320829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65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B3A42-651E-9462-F000-6C8195DB2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AlphaFold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F4CE4-F65F-718A-81D9-E9428884A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7101" y="4078423"/>
            <a:ext cx="4978399" cy="20586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does it work?</a:t>
            </a:r>
          </a:p>
        </p:txBody>
      </p:sp>
      <p:pic>
        <p:nvPicPr>
          <p:cNvPr id="9" name="Graphic 8" descr="Help">
            <a:extLst>
              <a:ext uri="{FF2B5EF4-FFF2-40B4-BE49-F238E27FC236}">
                <a16:creationId xmlns:a16="http://schemas.microsoft.com/office/drawing/2014/main" id="{F5146D46-2329-4012-80AD-B36BBF1F3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65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8953E74-D241-4DDF-8508-F0365EA1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4">
            <a:extLst>
              <a:ext uri="{FF2B5EF4-FFF2-40B4-BE49-F238E27FC236}">
                <a16:creationId xmlns:a16="http://schemas.microsoft.com/office/drawing/2014/main" id="{5C3C901A-B2F4-4A3C-BCDD-7C8D587EC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371134"/>
          </a:xfrm>
          <a:custGeom>
            <a:avLst/>
            <a:gdLst>
              <a:gd name="connsiteX0" fmla="*/ 0 w 12192000"/>
              <a:gd name="connsiteY0" fmla="*/ 0 h 2515690"/>
              <a:gd name="connsiteX1" fmla="*/ 170442 w 12192000"/>
              <a:gd name="connsiteY1" fmla="*/ 96074 h 2515690"/>
              <a:gd name="connsiteX2" fmla="*/ 424739 w 12192000"/>
              <a:gd name="connsiteY2" fmla="*/ 224865 h 2515690"/>
              <a:gd name="connsiteX3" fmla="*/ 748273 w 12192000"/>
              <a:gd name="connsiteY3" fmla="*/ 373939 h 2515690"/>
              <a:gd name="connsiteX4" fmla="*/ 1037058 w 12192000"/>
              <a:gd name="connsiteY4" fmla="*/ 499994 h 2515690"/>
              <a:gd name="connsiteX5" fmla="*/ 1101312 w 12192000"/>
              <a:gd name="connsiteY5" fmla="*/ 428540 h 2515690"/>
              <a:gd name="connsiteX6" fmla="*/ 1367071 w 12192000"/>
              <a:gd name="connsiteY6" fmla="*/ 516118 h 2515690"/>
              <a:gd name="connsiteX7" fmla="*/ 2189943 w 12192000"/>
              <a:gd name="connsiteY7" fmla="*/ 794533 h 2515690"/>
              <a:gd name="connsiteX8" fmla="*/ 2390329 w 12192000"/>
              <a:gd name="connsiteY8" fmla="*/ 920897 h 2515690"/>
              <a:gd name="connsiteX9" fmla="*/ 2459570 w 12192000"/>
              <a:gd name="connsiteY9" fmla="*/ 983740 h 2515690"/>
              <a:gd name="connsiteX10" fmla="*/ 2503252 w 12192000"/>
              <a:gd name="connsiteY10" fmla="*/ 1000151 h 2515690"/>
              <a:gd name="connsiteX11" fmla="*/ 2503252 w 12192000"/>
              <a:gd name="connsiteY11" fmla="*/ 1008273 h 2515690"/>
              <a:gd name="connsiteX12" fmla="*/ 2511191 w 12192000"/>
              <a:gd name="connsiteY12" fmla="*/ 1009499 h 2515690"/>
              <a:gd name="connsiteX13" fmla="*/ 2565029 w 12192000"/>
              <a:gd name="connsiteY13" fmla="*/ 1015977 h 2515690"/>
              <a:gd name="connsiteX14" fmla="*/ 2593745 w 12192000"/>
              <a:gd name="connsiteY14" fmla="*/ 1019963 h 2515690"/>
              <a:gd name="connsiteX15" fmla="*/ 2591015 w 12192000"/>
              <a:gd name="connsiteY15" fmla="*/ 1019651 h 2515690"/>
              <a:gd name="connsiteX16" fmla="*/ 2590137 w 12192000"/>
              <a:gd name="connsiteY16" fmla="*/ 1019549 h 2515690"/>
              <a:gd name="connsiteX17" fmla="*/ 2589021 w 12192000"/>
              <a:gd name="connsiteY17" fmla="*/ 1019424 h 2515690"/>
              <a:gd name="connsiteX18" fmla="*/ 2591015 w 12192000"/>
              <a:gd name="connsiteY18" fmla="*/ 1019651 h 2515690"/>
              <a:gd name="connsiteX19" fmla="*/ 2602385 w 12192000"/>
              <a:gd name="connsiteY19" fmla="*/ 1020975 h 2515690"/>
              <a:gd name="connsiteX20" fmla="*/ 2614445 w 12192000"/>
              <a:gd name="connsiteY20" fmla="*/ 1022389 h 2515690"/>
              <a:gd name="connsiteX21" fmla="*/ 2614445 w 12192000"/>
              <a:gd name="connsiteY21" fmla="*/ 1020966 h 2515690"/>
              <a:gd name="connsiteX22" fmla="*/ 2676661 w 12192000"/>
              <a:gd name="connsiteY22" fmla="*/ 1029355 h 2515690"/>
              <a:gd name="connsiteX23" fmla="*/ 2788597 w 12192000"/>
              <a:gd name="connsiteY23" fmla="*/ 1048926 h 2515690"/>
              <a:gd name="connsiteX24" fmla="*/ 2812742 w 12192000"/>
              <a:gd name="connsiteY24" fmla="*/ 1057667 h 2515690"/>
              <a:gd name="connsiteX25" fmla="*/ 2970201 w 12192000"/>
              <a:gd name="connsiteY25" fmla="*/ 949091 h 2515690"/>
              <a:gd name="connsiteX26" fmla="*/ 3030610 w 12192000"/>
              <a:gd name="connsiteY26" fmla="*/ 1049340 h 2515690"/>
              <a:gd name="connsiteX27" fmla="*/ 3058913 w 12192000"/>
              <a:gd name="connsiteY27" fmla="*/ 1048085 h 2515690"/>
              <a:gd name="connsiteX28" fmla="*/ 3072697 w 12192000"/>
              <a:gd name="connsiteY28" fmla="*/ 1045316 h 2515690"/>
              <a:gd name="connsiteX29" fmla="*/ 3083305 w 12192000"/>
              <a:gd name="connsiteY29" fmla="*/ 1040550 h 2515690"/>
              <a:gd name="connsiteX30" fmla="*/ 3125603 w 12192000"/>
              <a:gd name="connsiteY30" fmla="*/ 1004583 h 2515690"/>
              <a:gd name="connsiteX31" fmla="*/ 3385106 w 12192000"/>
              <a:gd name="connsiteY31" fmla="*/ 1042233 h 2515690"/>
              <a:gd name="connsiteX32" fmla="*/ 3424945 w 12192000"/>
              <a:gd name="connsiteY32" fmla="*/ 1065268 h 2515690"/>
              <a:gd name="connsiteX33" fmla="*/ 3436948 w 12192000"/>
              <a:gd name="connsiteY33" fmla="*/ 1068018 h 2515690"/>
              <a:gd name="connsiteX34" fmla="*/ 3466714 w 12192000"/>
              <a:gd name="connsiteY34" fmla="*/ 1063419 h 2515690"/>
              <a:gd name="connsiteX35" fmla="*/ 3550909 w 12192000"/>
              <a:gd name="connsiteY35" fmla="*/ 1044511 h 2515690"/>
              <a:gd name="connsiteX36" fmla="*/ 3555900 w 12192000"/>
              <a:gd name="connsiteY36" fmla="*/ 1041996 h 2515690"/>
              <a:gd name="connsiteX37" fmla="*/ 3625978 w 12192000"/>
              <a:gd name="connsiteY37" fmla="*/ 1023459 h 2515690"/>
              <a:gd name="connsiteX38" fmla="*/ 3632465 w 12192000"/>
              <a:gd name="connsiteY38" fmla="*/ 1023522 h 2515690"/>
              <a:gd name="connsiteX39" fmla="*/ 3649063 w 12192000"/>
              <a:gd name="connsiteY39" fmla="*/ 1018726 h 2515690"/>
              <a:gd name="connsiteX40" fmla="*/ 3805954 w 12192000"/>
              <a:gd name="connsiteY40" fmla="*/ 917517 h 2515690"/>
              <a:gd name="connsiteX41" fmla="*/ 4020506 w 12192000"/>
              <a:gd name="connsiteY41" fmla="*/ 816231 h 2515690"/>
              <a:gd name="connsiteX42" fmla="*/ 4233682 w 12192000"/>
              <a:gd name="connsiteY42" fmla="*/ 799511 h 2515690"/>
              <a:gd name="connsiteX43" fmla="*/ 4306552 w 12192000"/>
              <a:gd name="connsiteY43" fmla="*/ 610207 h 2515690"/>
              <a:gd name="connsiteX44" fmla="*/ 4816604 w 12192000"/>
              <a:gd name="connsiteY44" fmla="*/ 773163 h 2515690"/>
              <a:gd name="connsiteX45" fmla="*/ 4916502 w 12192000"/>
              <a:gd name="connsiteY45" fmla="*/ 788104 h 2515690"/>
              <a:gd name="connsiteX46" fmla="*/ 5224415 w 12192000"/>
              <a:gd name="connsiteY46" fmla="*/ 674418 h 2515690"/>
              <a:gd name="connsiteX47" fmla="*/ 5274077 w 12192000"/>
              <a:gd name="connsiteY47" fmla="*/ 655978 h 2515690"/>
              <a:gd name="connsiteX48" fmla="*/ 5371217 w 12192000"/>
              <a:gd name="connsiteY48" fmla="*/ 614372 h 2515690"/>
              <a:gd name="connsiteX49" fmla="*/ 5364523 w 12192000"/>
              <a:gd name="connsiteY49" fmla="*/ 502501 h 2515690"/>
              <a:gd name="connsiteX50" fmla="*/ 5457871 w 12192000"/>
              <a:gd name="connsiteY50" fmla="*/ 558285 h 2515690"/>
              <a:gd name="connsiteX51" fmla="*/ 5750580 w 12192000"/>
              <a:gd name="connsiteY51" fmla="*/ 663503 h 2515690"/>
              <a:gd name="connsiteX52" fmla="*/ 5976618 w 12192000"/>
              <a:gd name="connsiteY52" fmla="*/ 582652 h 2515690"/>
              <a:gd name="connsiteX53" fmla="*/ 6009346 w 12192000"/>
              <a:gd name="connsiteY53" fmla="*/ 559470 h 2515690"/>
              <a:gd name="connsiteX54" fmla="*/ 6069735 w 12192000"/>
              <a:gd name="connsiteY54" fmla="*/ 587803 h 2515690"/>
              <a:gd name="connsiteX55" fmla="*/ 6270319 w 12192000"/>
              <a:gd name="connsiteY55" fmla="*/ 643982 h 2515690"/>
              <a:gd name="connsiteX56" fmla="*/ 6406781 w 12192000"/>
              <a:gd name="connsiteY56" fmla="*/ 672327 h 2515690"/>
              <a:gd name="connsiteX57" fmla="*/ 6469508 w 12192000"/>
              <a:gd name="connsiteY57" fmla="*/ 708574 h 2515690"/>
              <a:gd name="connsiteX58" fmla="*/ 6515869 w 12192000"/>
              <a:gd name="connsiteY58" fmla="*/ 715738 h 2515690"/>
              <a:gd name="connsiteX59" fmla="*/ 6725938 w 12192000"/>
              <a:gd name="connsiteY59" fmla="*/ 691128 h 2515690"/>
              <a:gd name="connsiteX60" fmla="*/ 6778240 w 12192000"/>
              <a:gd name="connsiteY60" fmla="*/ 678998 h 2515690"/>
              <a:gd name="connsiteX61" fmla="*/ 6806944 w 12192000"/>
              <a:gd name="connsiteY61" fmla="*/ 646178 h 2515690"/>
              <a:gd name="connsiteX62" fmla="*/ 6830632 w 12192000"/>
              <a:gd name="connsiteY62" fmla="*/ 633915 h 2515690"/>
              <a:gd name="connsiteX63" fmla="*/ 6858072 w 12192000"/>
              <a:gd name="connsiteY63" fmla="*/ 646178 h 2515690"/>
              <a:gd name="connsiteX64" fmla="*/ 6891322 w 12192000"/>
              <a:gd name="connsiteY64" fmla="*/ 678998 h 2515690"/>
              <a:gd name="connsiteX65" fmla="*/ 6951905 w 12192000"/>
              <a:gd name="connsiteY65" fmla="*/ 691128 h 2515690"/>
              <a:gd name="connsiteX66" fmla="*/ 7195246 w 12192000"/>
              <a:gd name="connsiteY66" fmla="*/ 715738 h 2515690"/>
              <a:gd name="connsiteX67" fmla="*/ 7248949 w 12192000"/>
              <a:gd name="connsiteY67" fmla="*/ 708574 h 2515690"/>
              <a:gd name="connsiteX68" fmla="*/ 7321609 w 12192000"/>
              <a:gd name="connsiteY68" fmla="*/ 672327 h 2515690"/>
              <a:gd name="connsiteX69" fmla="*/ 7479684 w 12192000"/>
              <a:gd name="connsiteY69" fmla="*/ 643982 h 2515690"/>
              <a:gd name="connsiteX70" fmla="*/ 7712035 w 12192000"/>
              <a:gd name="connsiteY70" fmla="*/ 587803 h 2515690"/>
              <a:gd name="connsiteX71" fmla="*/ 7781987 w 12192000"/>
              <a:gd name="connsiteY71" fmla="*/ 559470 h 2515690"/>
              <a:gd name="connsiteX72" fmla="*/ 7819900 w 12192000"/>
              <a:gd name="connsiteY72" fmla="*/ 582652 h 2515690"/>
              <a:gd name="connsiteX73" fmla="*/ 8081736 w 12192000"/>
              <a:gd name="connsiteY73" fmla="*/ 663503 h 2515690"/>
              <a:gd name="connsiteX74" fmla="*/ 8420801 w 12192000"/>
              <a:gd name="connsiteY74" fmla="*/ 558285 h 2515690"/>
              <a:gd name="connsiteX75" fmla="*/ 8528933 w 12192000"/>
              <a:gd name="connsiteY75" fmla="*/ 502501 h 2515690"/>
              <a:gd name="connsiteX76" fmla="*/ 8521178 w 12192000"/>
              <a:gd name="connsiteY76" fmla="*/ 614372 h 2515690"/>
              <a:gd name="connsiteX77" fmla="*/ 8633702 w 12192000"/>
              <a:gd name="connsiteY77" fmla="*/ 655978 h 2515690"/>
              <a:gd name="connsiteX78" fmla="*/ 8691231 w 12192000"/>
              <a:gd name="connsiteY78" fmla="*/ 674418 h 2515690"/>
              <a:gd name="connsiteX79" fmla="*/ 9047908 w 12192000"/>
              <a:gd name="connsiteY79" fmla="*/ 788104 h 2515690"/>
              <a:gd name="connsiteX80" fmla="*/ 9163628 w 12192000"/>
              <a:gd name="connsiteY80" fmla="*/ 773163 h 2515690"/>
              <a:gd name="connsiteX81" fmla="*/ 9754459 w 12192000"/>
              <a:gd name="connsiteY81" fmla="*/ 610207 h 2515690"/>
              <a:gd name="connsiteX82" fmla="*/ 9838868 w 12192000"/>
              <a:gd name="connsiteY82" fmla="*/ 799511 h 2515690"/>
              <a:gd name="connsiteX83" fmla="*/ 10085808 w 12192000"/>
              <a:gd name="connsiteY83" fmla="*/ 816231 h 2515690"/>
              <a:gd name="connsiteX84" fmla="*/ 10334338 w 12192000"/>
              <a:gd name="connsiteY84" fmla="*/ 917517 h 2515690"/>
              <a:gd name="connsiteX85" fmla="*/ 10516076 w 12192000"/>
              <a:gd name="connsiteY85" fmla="*/ 1018726 h 2515690"/>
              <a:gd name="connsiteX86" fmla="*/ 10535302 w 12192000"/>
              <a:gd name="connsiteY86" fmla="*/ 1023522 h 2515690"/>
              <a:gd name="connsiteX87" fmla="*/ 10542819 w 12192000"/>
              <a:gd name="connsiteY87" fmla="*/ 1023458 h 2515690"/>
              <a:gd name="connsiteX88" fmla="*/ 10623994 w 12192000"/>
              <a:gd name="connsiteY88" fmla="*/ 1041996 h 2515690"/>
              <a:gd name="connsiteX89" fmla="*/ 10629774 w 12192000"/>
              <a:gd name="connsiteY89" fmla="*/ 1044511 h 2515690"/>
              <a:gd name="connsiteX90" fmla="*/ 10727305 w 12192000"/>
              <a:gd name="connsiteY90" fmla="*/ 1063419 h 2515690"/>
              <a:gd name="connsiteX91" fmla="*/ 10761785 w 12192000"/>
              <a:gd name="connsiteY91" fmla="*/ 1068017 h 2515690"/>
              <a:gd name="connsiteX92" fmla="*/ 10775688 w 12192000"/>
              <a:gd name="connsiteY92" fmla="*/ 1065268 h 2515690"/>
              <a:gd name="connsiteX93" fmla="*/ 10821837 w 12192000"/>
              <a:gd name="connsiteY93" fmla="*/ 1042232 h 2515690"/>
              <a:gd name="connsiteX94" fmla="*/ 11122438 w 12192000"/>
              <a:gd name="connsiteY94" fmla="*/ 1004583 h 2515690"/>
              <a:gd name="connsiteX95" fmla="*/ 11171433 w 12192000"/>
              <a:gd name="connsiteY95" fmla="*/ 1040550 h 2515690"/>
              <a:gd name="connsiteX96" fmla="*/ 11183724 w 12192000"/>
              <a:gd name="connsiteY96" fmla="*/ 1045316 h 2515690"/>
              <a:gd name="connsiteX97" fmla="*/ 11199690 w 12192000"/>
              <a:gd name="connsiteY97" fmla="*/ 1048085 h 2515690"/>
              <a:gd name="connsiteX98" fmla="*/ 11232475 w 12192000"/>
              <a:gd name="connsiteY98" fmla="*/ 1049340 h 2515690"/>
              <a:gd name="connsiteX99" fmla="*/ 11302451 w 12192000"/>
              <a:gd name="connsiteY99" fmla="*/ 949091 h 2515690"/>
              <a:gd name="connsiteX100" fmla="*/ 11484849 w 12192000"/>
              <a:gd name="connsiteY100" fmla="*/ 1057667 h 2515690"/>
              <a:gd name="connsiteX101" fmla="*/ 11512818 w 12192000"/>
              <a:gd name="connsiteY101" fmla="*/ 1048926 h 2515690"/>
              <a:gd name="connsiteX102" fmla="*/ 11642481 w 12192000"/>
              <a:gd name="connsiteY102" fmla="*/ 1029355 h 2515690"/>
              <a:gd name="connsiteX103" fmla="*/ 11714551 w 12192000"/>
              <a:gd name="connsiteY103" fmla="*/ 1020966 h 2515690"/>
              <a:gd name="connsiteX104" fmla="*/ 11714551 w 12192000"/>
              <a:gd name="connsiteY104" fmla="*/ 1022389 h 2515690"/>
              <a:gd name="connsiteX105" fmla="*/ 11728519 w 12192000"/>
              <a:gd name="connsiteY105" fmla="*/ 1020975 h 2515690"/>
              <a:gd name="connsiteX106" fmla="*/ 11741691 w 12192000"/>
              <a:gd name="connsiteY106" fmla="*/ 1019651 h 2515690"/>
              <a:gd name="connsiteX107" fmla="*/ 11743999 w 12192000"/>
              <a:gd name="connsiteY107" fmla="*/ 1019424 h 2515690"/>
              <a:gd name="connsiteX108" fmla="*/ 11742709 w 12192000"/>
              <a:gd name="connsiteY108" fmla="*/ 1019549 h 2515690"/>
              <a:gd name="connsiteX109" fmla="*/ 11741691 w 12192000"/>
              <a:gd name="connsiteY109" fmla="*/ 1019651 h 2515690"/>
              <a:gd name="connsiteX110" fmla="*/ 11738529 w 12192000"/>
              <a:gd name="connsiteY110" fmla="*/ 1019963 h 2515690"/>
              <a:gd name="connsiteX111" fmla="*/ 11771791 w 12192000"/>
              <a:gd name="connsiteY111" fmla="*/ 1015977 h 2515690"/>
              <a:gd name="connsiteX112" fmla="*/ 11834157 w 12192000"/>
              <a:gd name="connsiteY112" fmla="*/ 1009499 h 2515690"/>
              <a:gd name="connsiteX113" fmla="*/ 11843354 w 12192000"/>
              <a:gd name="connsiteY113" fmla="*/ 1008273 h 2515690"/>
              <a:gd name="connsiteX114" fmla="*/ 11843354 w 12192000"/>
              <a:gd name="connsiteY114" fmla="*/ 1000151 h 2515690"/>
              <a:gd name="connsiteX115" fmla="*/ 11893955 w 12192000"/>
              <a:gd name="connsiteY115" fmla="*/ 983740 h 2515690"/>
              <a:gd name="connsiteX116" fmla="*/ 11974160 w 12192000"/>
              <a:gd name="connsiteY116" fmla="*/ 920897 h 2515690"/>
              <a:gd name="connsiteX117" fmla="*/ 12143531 w 12192000"/>
              <a:gd name="connsiteY117" fmla="*/ 823664 h 2515690"/>
              <a:gd name="connsiteX118" fmla="*/ 12192000 w 12192000"/>
              <a:gd name="connsiteY118" fmla="*/ 801163 h 2515690"/>
              <a:gd name="connsiteX119" fmla="*/ 12192000 w 12192000"/>
              <a:gd name="connsiteY119" fmla="*/ 2515690 h 2515690"/>
              <a:gd name="connsiteX120" fmla="*/ 0 w 12192000"/>
              <a:gd name="connsiteY120" fmla="*/ 2515690 h 25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2192000" h="2515690">
                <a:moveTo>
                  <a:pt x="0" y="0"/>
                </a:moveTo>
                <a:lnTo>
                  <a:pt x="170442" y="96074"/>
                </a:lnTo>
                <a:cubicBezTo>
                  <a:pt x="323315" y="179510"/>
                  <a:pt x="418777" y="223899"/>
                  <a:pt x="424739" y="224865"/>
                </a:cubicBezTo>
                <a:cubicBezTo>
                  <a:pt x="573781" y="248496"/>
                  <a:pt x="654649" y="314572"/>
                  <a:pt x="748273" y="373939"/>
                </a:cubicBezTo>
                <a:cubicBezTo>
                  <a:pt x="830321" y="425631"/>
                  <a:pt x="917271" y="480784"/>
                  <a:pt x="1037058" y="499994"/>
                </a:cubicBezTo>
                <a:cubicBezTo>
                  <a:pt x="1195925" y="525362"/>
                  <a:pt x="1048105" y="445478"/>
                  <a:pt x="1101312" y="428540"/>
                </a:cubicBezTo>
                <a:cubicBezTo>
                  <a:pt x="1188473" y="458169"/>
                  <a:pt x="1274625" y="505369"/>
                  <a:pt x="1367071" y="516118"/>
                </a:cubicBezTo>
                <a:cubicBezTo>
                  <a:pt x="1701323" y="554463"/>
                  <a:pt x="1964451" y="648887"/>
                  <a:pt x="2189943" y="794533"/>
                </a:cubicBezTo>
                <a:cubicBezTo>
                  <a:pt x="2255082" y="836300"/>
                  <a:pt x="2357481" y="862342"/>
                  <a:pt x="2390329" y="920897"/>
                </a:cubicBezTo>
                <a:cubicBezTo>
                  <a:pt x="2406050" y="949359"/>
                  <a:pt x="2430126" y="969285"/>
                  <a:pt x="2459570" y="983740"/>
                </a:cubicBezTo>
                <a:lnTo>
                  <a:pt x="2503252" y="1000151"/>
                </a:lnTo>
                <a:lnTo>
                  <a:pt x="2503252" y="1008273"/>
                </a:lnTo>
                <a:lnTo>
                  <a:pt x="2511191" y="1009499"/>
                </a:lnTo>
                <a:cubicBezTo>
                  <a:pt x="2529847" y="1011974"/>
                  <a:pt x="2562849" y="1015701"/>
                  <a:pt x="2565029" y="1015977"/>
                </a:cubicBezTo>
                <a:cubicBezTo>
                  <a:pt x="2610845" y="1021778"/>
                  <a:pt x="2601577" y="1020837"/>
                  <a:pt x="2593745" y="1019963"/>
                </a:cubicBezTo>
                <a:lnTo>
                  <a:pt x="2591015" y="1019651"/>
                </a:lnTo>
                <a:lnTo>
                  <a:pt x="2590137" y="1019549"/>
                </a:lnTo>
                <a:cubicBezTo>
                  <a:pt x="2588203" y="1019326"/>
                  <a:pt x="2588125" y="1019321"/>
                  <a:pt x="2589021" y="1019424"/>
                </a:cubicBezTo>
                <a:lnTo>
                  <a:pt x="2591015" y="1019651"/>
                </a:lnTo>
                <a:lnTo>
                  <a:pt x="2602385" y="1020975"/>
                </a:lnTo>
                <a:lnTo>
                  <a:pt x="2614445" y="1022389"/>
                </a:lnTo>
                <a:lnTo>
                  <a:pt x="2614445" y="1020966"/>
                </a:lnTo>
                <a:lnTo>
                  <a:pt x="2676661" y="1029355"/>
                </a:lnTo>
                <a:cubicBezTo>
                  <a:pt x="2715592" y="1034194"/>
                  <a:pt x="2753901" y="1039695"/>
                  <a:pt x="2788597" y="1048926"/>
                </a:cubicBezTo>
                <a:lnTo>
                  <a:pt x="2812742" y="1057667"/>
                </a:lnTo>
                <a:lnTo>
                  <a:pt x="2970201" y="949091"/>
                </a:lnTo>
                <a:cubicBezTo>
                  <a:pt x="3052785" y="982961"/>
                  <a:pt x="2996105" y="1020057"/>
                  <a:pt x="3030610" y="1049340"/>
                </a:cubicBezTo>
                <a:cubicBezTo>
                  <a:pt x="3039005" y="1048442"/>
                  <a:pt x="3049621" y="1048500"/>
                  <a:pt x="3058913" y="1048085"/>
                </a:cubicBezTo>
                <a:lnTo>
                  <a:pt x="3072697" y="1045316"/>
                </a:lnTo>
                <a:lnTo>
                  <a:pt x="3083305" y="1040550"/>
                </a:lnTo>
                <a:lnTo>
                  <a:pt x="3125603" y="1004583"/>
                </a:lnTo>
                <a:cubicBezTo>
                  <a:pt x="3221669" y="925596"/>
                  <a:pt x="3242489" y="937564"/>
                  <a:pt x="3385106" y="1042233"/>
                </a:cubicBezTo>
                <a:cubicBezTo>
                  <a:pt x="3399403" y="1052670"/>
                  <a:pt x="3412529" y="1060209"/>
                  <a:pt x="3424945" y="1065268"/>
                </a:cubicBezTo>
                <a:lnTo>
                  <a:pt x="3436948" y="1068018"/>
                </a:lnTo>
                <a:lnTo>
                  <a:pt x="3466714" y="1063419"/>
                </a:lnTo>
                <a:lnTo>
                  <a:pt x="3550909" y="1044511"/>
                </a:lnTo>
                <a:lnTo>
                  <a:pt x="3555900" y="1041996"/>
                </a:lnTo>
                <a:cubicBezTo>
                  <a:pt x="3573827" y="1033454"/>
                  <a:pt x="3594382" y="1025941"/>
                  <a:pt x="3625978" y="1023459"/>
                </a:cubicBezTo>
                <a:lnTo>
                  <a:pt x="3632465" y="1023522"/>
                </a:lnTo>
                <a:lnTo>
                  <a:pt x="3649063" y="1018726"/>
                </a:lnTo>
                <a:cubicBezTo>
                  <a:pt x="3741849" y="989371"/>
                  <a:pt x="3810578" y="953657"/>
                  <a:pt x="3805954" y="917517"/>
                </a:cubicBezTo>
                <a:cubicBezTo>
                  <a:pt x="4031729" y="953901"/>
                  <a:pt x="4031729" y="953901"/>
                  <a:pt x="4020506" y="816231"/>
                </a:cubicBezTo>
                <a:cubicBezTo>
                  <a:pt x="4171643" y="865324"/>
                  <a:pt x="4206308" y="864422"/>
                  <a:pt x="4233682" y="799511"/>
                </a:cubicBezTo>
                <a:cubicBezTo>
                  <a:pt x="4260226" y="737017"/>
                  <a:pt x="4254728" y="668575"/>
                  <a:pt x="4306552" y="610207"/>
                </a:cubicBezTo>
                <a:cubicBezTo>
                  <a:pt x="4495313" y="657923"/>
                  <a:pt x="4699922" y="667347"/>
                  <a:pt x="4816604" y="773163"/>
                </a:cubicBezTo>
                <a:cubicBezTo>
                  <a:pt x="4834734" y="789836"/>
                  <a:pt x="4890507" y="799946"/>
                  <a:pt x="4916502" y="788104"/>
                </a:cubicBezTo>
                <a:cubicBezTo>
                  <a:pt x="5013526" y="746101"/>
                  <a:pt x="5238129" y="796871"/>
                  <a:pt x="5224415" y="674418"/>
                </a:cubicBezTo>
                <a:cubicBezTo>
                  <a:pt x="5223051" y="659300"/>
                  <a:pt x="5240524" y="644890"/>
                  <a:pt x="5274077" y="655978"/>
                </a:cubicBezTo>
                <a:cubicBezTo>
                  <a:pt x="5388582" y="694066"/>
                  <a:pt x="5367022" y="644784"/>
                  <a:pt x="5371217" y="614372"/>
                </a:cubicBezTo>
                <a:cubicBezTo>
                  <a:pt x="5375856" y="577567"/>
                  <a:pt x="5319010" y="537578"/>
                  <a:pt x="5364523" y="502501"/>
                </a:cubicBezTo>
                <a:cubicBezTo>
                  <a:pt x="5425408" y="508891"/>
                  <a:pt x="5433299" y="538191"/>
                  <a:pt x="5457871" y="558285"/>
                </a:cubicBezTo>
                <a:cubicBezTo>
                  <a:pt x="5530352" y="617005"/>
                  <a:pt x="5609566" y="664386"/>
                  <a:pt x="5750580" y="663503"/>
                </a:cubicBezTo>
                <a:cubicBezTo>
                  <a:pt x="5864519" y="662926"/>
                  <a:pt x="5966527" y="666650"/>
                  <a:pt x="5976618" y="582652"/>
                </a:cubicBezTo>
                <a:cubicBezTo>
                  <a:pt x="5978145" y="569455"/>
                  <a:pt x="5990792" y="562346"/>
                  <a:pt x="6009346" y="559470"/>
                </a:cubicBezTo>
                <a:cubicBezTo>
                  <a:pt x="6030639" y="568485"/>
                  <a:pt x="6052592" y="577083"/>
                  <a:pt x="6069735" y="587803"/>
                </a:cubicBezTo>
                <a:cubicBezTo>
                  <a:pt x="6126182" y="623812"/>
                  <a:pt x="6196945" y="634730"/>
                  <a:pt x="6270319" y="643982"/>
                </a:cubicBezTo>
                <a:cubicBezTo>
                  <a:pt x="6317101" y="649940"/>
                  <a:pt x="6363466" y="657107"/>
                  <a:pt x="6406781" y="672327"/>
                </a:cubicBezTo>
                <a:cubicBezTo>
                  <a:pt x="6433586" y="681598"/>
                  <a:pt x="6454928" y="693402"/>
                  <a:pt x="6469508" y="708574"/>
                </a:cubicBezTo>
                <a:cubicBezTo>
                  <a:pt x="6482729" y="721786"/>
                  <a:pt x="6496225" y="725422"/>
                  <a:pt x="6515869" y="715738"/>
                </a:cubicBezTo>
                <a:cubicBezTo>
                  <a:pt x="6572200" y="688353"/>
                  <a:pt x="6639257" y="676241"/>
                  <a:pt x="6725938" y="691128"/>
                </a:cubicBezTo>
                <a:cubicBezTo>
                  <a:pt x="6752109" y="695629"/>
                  <a:pt x="6772625" y="691505"/>
                  <a:pt x="6778240" y="678998"/>
                </a:cubicBezTo>
                <a:cubicBezTo>
                  <a:pt x="6784286" y="665981"/>
                  <a:pt x="6794269" y="655280"/>
                  <a:pt x="6806944" y="646178"/>
                </a:cubicBezTo>
                <a:lnTo>
                  <a:pt x="6830632" y="633915"/>
                </a:lnTo>
                <a:lnTo>
                  <a:pt x="6858072" y="646178"/>
                </a:lnTo>
                <a:cubicBezTo>
                  <a:pt x="6872754" y="655280"/>
                  <a:pt x="6884317" y="665981"/>
                  <a:pt x="6891322" y="678998"/>
                </a:cubicBezTo>
                <a:cubicBezTo>
                  <a:pt x="6897826" y="691505"/>
                  <a:pt x="6921592" y="695629"/>
                  <a:pt x="6951905" y="691128"/>
                </a:cubicBezTo>
                <a:cubicBezTo>
                  <a:pt x="7052317" y="676241"/>
                  <a:pt x="7129994" y="688353"/>
                  <a:pt x="7195246" y="715738"/>
                </a:cubicBezTo>
                <a:cubicBezTo>
                  <a:pt x="7217999" y="725422"/>
                  <a:pt x="7233634" y="721786"/>
                  <a:pt x="7248949" y="708574"/>
                </a:cubicBezTo>
                <a:cubicBezTo>
                  <a:pt x="7265838" y="693402"/>
                  <a:pt x="7290560" y="681598"/>
                  <a:pt x="7321609" y="672327"/>
                </a:cubicBezTo>
                <a:cubicBezTo>
                  <a:pt x="7371785" y="657107"/>
                  <a:pt x="7425493" y="649940"/>
                  <a:pt x="7479684" y="643982"/>
                </a:cubicBezTo>
                <a:cubicBezTo>
                  <a:pt x="7564679" y="634730"/>
                  <a:pt x="7646649" y="623812"/>
                  <a:pt x="7712035" y="587803"/>
                </a:cubicBezTo>
                <a:cubicBezTo>
                  <a:pt x="7731892" y="577083"/>
                  <a:pt x="7757322" y="568485"/>
                  <a:pt x="7781987" y="559470"/>
                </a:cubicBezTo>
                <a:cubicBezTo>
                  <a:pt x="7803481" y="562346"/>
                  <a:pt x="7818130" y="569455"/>
                  <a:pt x="7819900" y="582652"/>
                </a:cubicBezTo>
                <a:cubicBezTo>
                  <a:pt x="7831588" y="666650"/>
                  <a:pt x="7949751" y="662926"/>
                  <a:pt x="8081736" y="663503"/>
                </a:cubicBezTo>
                <a:cubicBezTo>
                  <a:pt x="8245081" y="664386"/>
                  <a:pt x="8336842" y="617005"/>
                  <a:pt x="8420801" y="558285"/>
                </a:cubicBezTo>
                <a:cubicBezTo>
                  <a:pt x="8449265" y="538191"/>
                  <a:pt x="8458404" y="508890"/>
                  <a:pt x="8528933" y="502501"/>
                </a:cubicBezTo>
                <a:cubicBezTo>
                  <a:pt x="8581654" y="537578"/>
                  <a:pt x="8515805" y="577567"/>
                  <a:pt x="8521178" y="614372"/>
                </a:cubicBezTo>
                <a:cubicBezTo>
                  <a:pt x="8526038" y="644784"/>
                  <a:pt x="8501063" y="694066"/>
                  <a:pt x="8633702" y="655978"/>
                </a:cubicBezTo>
                <a:cubicBezTo>
                  <a:pt x="8672570" y="644890"/>
                  <a:pt x="8692811" y="659300"/>
                  <a:pt x="8691231" y="674418"/>
                </a:cubicBezTo>
                <a:cubicBezTo>
                  <a:pt x="8675345" y="796871"/>
                  <a:pt x="8935518" y="746101"/>
                  <a:pt x="9047908" y="788104"/>
                </a:cubicBezTo>
                <a:cubicBezTo>
                  <a:pt x="9078021" y="799946"/>
                  <a:pt x="9142627" y="789836"/>
                  <a:pt x="9163628" y="773163"/>
                </a:cubicBezTo>
                <a:cubicBezTo>
                  <a:pt x="9298789" y="667347"/>
                  <a:pt x="9535801" y="657923"/>
                  <a:pt x="9754459" y="610207"/>
                </a:cubicBezTo>
                <a:cubicBezTo>
                  <a:pt x="9814490" y="668575"/>
                  <a:pt x="9808123" y="737017"/>
                  <a:pt x="9838868" y="799511"/>
                </a:cubicBezTo>
                <a:cubicBezTo>
                  <a:pt x="9870579" y="864422"/>
                  <a:pt x="9910733" y="865324"/>
                  <a:pt x="10085808" y="816231"/>
                </a:cubicBezTo>
                <a:cubicBezTo>
                  <a:pt x="10072804" y="953901"/>
                  <a:pt x="10072804" y="953901"/>
                  <a:pt x="10334338" y="917517"/>
                </a:cubicBezTo>
                <a:cubicBezTo>
                  <a:pt x="10328982" y="953657"/>
                  <a:pt x="10408594" y="989371"/>
                  <a:pt x="10516076" y="1018726"/>
                </a:cubicBezTo>
                <a:lnTo>
                  <a:pt x="10535302" y="1023522"/>
                </a:lnTo>
                <a:lnTo>
                  <a:pt x="10542819" y="1023458"/>
                </a:lnTo>
                <a:cubicBezTo>
                  <a:pt x="10579419" y="1025941"/>
                  <a:pt x="10603227" y="1033454"/>
                  <a:pt x="10623994" y="1041996"/>
                </a:cubicBezTo>
                <a:lnTo>
                  <a:pt x="10629774" y="1044511"/>
                </a:lnTo>
                <a:lnTo>
                  <a:pt x="10727305" y="1063419"/>
                </a:lnTo>
                <a:lnTo>
                  <a:pt x="10761785" y="1068017"/>
                </a:lnTo>
                <a:lnTo>
                  <a:pt x="10775688" y="1065268"/>
                </a:lnTo>
                <a:cubicBezTo>
                  <a:pt x="10790070" y="1060209"/>
                  <a:pt x="10805275" y="1052670"/>
                  <a:pt x="10821837" y="1042232"/>
                </a:cubicBezTo>
                <a:cubicBezTo>
                  <a:pt x="10987041" y="937564"/>
                  <a:pt x="11011156" y="925596"/>
                  <a:pt x="11122438" y="1004583"/>
                </a:cubicBezTo>
                <a:lnTo>
                  <a:pt x="11171433" y="1040550"/>
                </a:lnTo>
                <a:lnTo>
                  <a:pt x="11183724" y="1045316"/>
                </a:lnTo>
                <a:lnTo>
                  <a:pt x="11199690" y="1048085"/>
                </a:lnTo>
                <a:cubicBezTo>
                  <a:pt x="11210452" y="1048499"/>
                  <a:pt x="11222752" y="1048442"/>
                  <a:pt x="11232475" y="1049340"/>
                </a:cubicBezTo>
                <a:cubicBezTo>
                  <a:pt x="11272445" y="1020057"/>
                  <a:pt x="11206789" y="982961"/>
                  <a:pt x="11302451" y="949091"/>
                </a:cubicBezTo>
                <a:lnTo>
                  <a:pt x="11484849" y="1057667"/>
                </a:lnTo>
                <a:lnTo>
                  <a:pt x="11512818" y="1048926"/>
                </a:lnTo>
                <a:cubicBezTo>
                  <a:pt x="11553007" y="1039695"/>
                  <a:pt x="11597385" y="1034194"/>
                  <a:pt x="11642481" y="1029355"/>
                </a:cubicBezTo>
                <a:lnTo>
                  <a:pt x="11714551" y="1020966"/>
                </a:lnTo>
                <a:lnTo>
                  <a:pt x="11714551" y="1022389"/>
                </a:lnTo>
                <a:lnTo>
                  <a:pt x="11728519" y="1020975"/>
                </a:lnTo>
                <a:lnTo>
                  <a:pt x="11741691" y="1019651"/>
                </a:lnTo>
                <a:lnTo>
                  <a:pt x="11743999" y="1019424"/>
                </a:lnTo>
                <a:cubicBezTo>
                  <a:pt x="11745037" y="1019320"/>
                  <a:pt x="11744948" y="1019326"/>
                  <a:pt x="11742709" y="1019549"/>
                </a:cubicBezTo>
                <a:lnTo>
                  <a:pt x="11741691" y="1019651"/>
                </a:lnTo>
                <a:lnTo>
                  <a:pt x="11738529" y="1019963"/>
                </a:lnTo>
                <a:cubicBezTo>
                  <a:pt x="11729455" y="1020837"/>
                  <a:pt x="11718720" y="1021778"/>
                  <a:pt x="11771791" y="1015977"/>
                </a:cubicBezTo>
                <a:cubicBezTo>
                  <a:pt x="11774317" y="1015701"/>
                  <a:pt x="11812546" y="1011974"/>
                  <a:pt x="11834157" y="1009499"/>
                </a:cubicBezTo>
                <a:lnTo>
                  <a:pt x="11843354" y="1008273"/>
                </a:lnTo>
                <a:lnTo>
                  <a:pt x="11843354" y="1000151"/>
                </a:lnTo>
                <a:lnTo>
                  <a:pt x="11893955" y="983740"/>
                </a:lnTo>
                <a:cubicBezTo>
                  <a:pt x="11928061" y="969285"/>
                  <a:pt x="11955951" y="949359"/>
                  <a:pt x="11974160" y="920897"/>
                </a:cubicBezTo>
                <a:cubicBezTo>
                  <a:pt x="12002698" y="876981"/>
                  <a:pt x="12076554" y="851353"/>
                  <a:pt x="12143531" y="823664"/>
                </a:cubicBezTo>
                <a:lnTo>
                  <a:pt x="12192000" y="801163"/>
                </a:lnTo>
                <a:lnTo>
                  <a:pt x="12192000" y="2515690"/>
                </a:lnTo>
                <a:lnTo>
                  <a:pt x="0" y="251569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44B25-EF2B-9BE9-A855-246E0491F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>
            <a:normAutofit/>
          </a:bodyPr>
          <a:lstStyle/>
          <a:p>
            <a:r>
              <a:rPr lang="en-US" dirty="0" err="1"/>
              <a:t>AlphaFold</a:t>
            </a:r>
            <a:r>
              <a:rPr lang="en-US" dirty="0"/>
              <a:t> 2 Network Topology </a:t>
            </a:r>
          </a:p>
        </p:txBody>
      </p:sp>
      <p:pic>
        <p:nvPicPr>
          <p:cNvPr id="5" name="Content Placeholder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0E9E5125-5495-86A3-E5AD-21F8CCA7C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711" y="2349035"/>
            <a:ext cx="10287089" cy="3529182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681D163-FB37-33E1-56E9-AB85480FD27F}"/>
                  </a:ext>
                </a:extLst>
              </p14:cNvPr>
              <p14:cNvContentPartPr/>
              <p14:nvPr/>
            </p14:nvContentPartPr>
            <p14:xfrm>
              <a:off x="838200" y="2305345"/>
              <a:ext cx="419091" cy="253215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681D163-FB37-33E1-56E9-AB85480FD2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199" y="2296340"/>
                <a:ext cx="436733" cy="270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915368C-6058-B707-D97C-C0AA1908E04D}"/>
                  </a:ext>
                </a:extLst>
              </p14:cNvPr>
              <p14:cNvContentPartPr/>
              <p14:nvPr/>
            </p14:nvContentPartPr>
            <p14:xfrm>
              <a:off x="1177699" y="2519116"/>
              <a:ext cx="352" cy="352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915368C-6058-B707-D97C-C0AA1908E0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6099" y="2457868"/>
                <a:ext cx="123200" cy="1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045119D-B9ED-D8DC-A3A6-76F4352FF37B}"/>
                  </a:ext>
                </a:extLst>
              </p14:cNvPr>
              <p14:cNvContentPartPr/>
              <p14:nvPr/>
            </p14:nvContentPartPr>
            <p14:xfrm>
              <a:off x="1708781" y="2357115"/>
              <a:ext cx="352" cy="352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045119D-B9ED-D8DC-A3A6-76F4352FF3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7181" y="2295867"/>
                <a:ext cx="123200" cy="12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271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54BC7-A583-CFF2-6377-1DE2585EE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4" y="633051"/>
            <a:ext cx="10534650" cy="81740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Intermediate structure trajectory :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RNA polymerase of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crAss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-like phage</a:t>
            </a:r>
          </a:p>
        </p:txBody>
      </p:sp>
      <p:pic>
        <p:nvPicPr>
          <p:cNvPr id="4" name="41586_2021_3819_MOESM4_ESM.mp4">
            <a:hlinkClick r:id="" action="ppaction://media"/>
            <a:extLst>
              <a:ext uri="{FF2B5EF4-FFF2-40B4-BE49-F238E27FC236}">
                <a16:creationId xmlns:a16="http://schemas.microsoft.com/office/drawing/2014/main" id="{694B8140-E9D8-57AA-8A54-89FA0D19E0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6591" y="2354239"/>
            <a:ext cx="7018817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3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CFFFEBD539794894A84A8E0C9F0F36" ma:contentTypeVersion="11" ma:contentTypeDescription="Create a new document." ma:contentTypeScope="" ma:versionID="ac57d60a34c5850e73a7e95ad150f6fb">
  <xsd:schema xmlns:xsd="http://www.w3.org/2001/XMLSchema" xmlns:xs="http://www.w3.org/2001/XMLSchema" xmlns:p="http://schemas.microsoft.com/office/2006/metadata/properties" xmlns:ns2="917b5a40-b2de-412d-9dfd-d080cc5d8296" xmlns:ns3="59f4c4b0-38e7-431a-89d0-116c916b52d5" targetNamespace="http://schemas.microsoft.com/office/2006/metadata/properties" ma:root="true" ma:fieldsID="500390f61079f61be8916fa6c1dc5e4d" ns2:_="" ns3:_="">
    <xsd:import namespace="917b5a40-b2de-412d-9dfd-d080cc5d8296"/>
    <xsd:import namespace="59f4c4b0-38e7-431a-89d0-116c916b52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7b5a40-b2de-412d-9dfd-d080cc5d82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1eeb44a9-b924-44d0-8ed9-f8b504a4ba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f4c4b0-38e7-431a-89d0-116c916b52d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8c2c0787-235a-430b-a657-4dd50db83f69}" ma:internalName="TaxCatchAll" ma:showField="CatchAllData" ma:web="59f4c4b0-38e7-431a-89d0-116c916b52d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9f4c4b0-38e7-431a-89d0-116c916b52d5" xsi:nil="true"/>
    <lcf76f155ced4ddcb4097134ff3c332f xmlns="917b5a40-b2de-412d-9dfd-d080cc5d829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0D8ABDC-7824-4672-B406-779EFF4C4D07}"/>
</file>

<file path=customXml/itemProps2.xml><?xml version="1.0" encoding="utf-8"?>
<ds:datastoreItem xmlns:ds="http://schemas.openxmlformats.org/officeDocument/2006/customXml" ds:itemID="{79E1838F-6309-4B7B-84F3-7A4A4C0B3F7D}"/>
</file>

<file path=customXml/itemProps3.xml><?xml version="1.0" encoding="utf-8"?>
<ds:datastoreItem xmlns:ds="http://schemas.openxmlformats.org/officeDocument/2006/customXml" ds:itemID="{D123C4C6-C81F-4C4C-BB01-197470FA0D67}"/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606</Words>
  <Application>Microsoft Macintosh PowerPoint</Application>
  <PresentationFormat>Widescreen</PresentationFormat>
  <Paragraphs>76</Paragraphs>
  <Slides>23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AlphaFold 2</vt:lpstr>
      <vt:lpstr>Context: Protein folding process</vt:lpstr>
      <vt:lpstr>Context: Protein folding problem</vt:lpstr>
      <vt:lpstr>Aim: Protein structure prediction</vt:lpstr>
      <vt:lpstr>Contents</vt:lpstr>
      <vt:lpstr>Critical Assessment of Structure Prediction</vt:lpstr>
      <vt:lpstr>AlphaFold 2</vt:lpstr>
      <vt:lpstr>AlphaFold 2 Network Topology </vt:lpstr>
      <vt:lpstr>Intermediate structure trajectory : RNA polymerase of crAss-like phage</vt:lpstr>
      <vt:lpstr>Inputs</vt:lpstr>
      <vt:lpstr>Law of the instrument</vt:lpstr>
      <vt:lpstr>Law of the instrument</vt:lpstr>
      <vt:lpstr>Embedding</vt:lpstr>
      <vt:lpstr>Evoformer</vt:lpstr>
      <vt:lpstr>Interrogating the network</vt:lpstr>
      <vt:lpstr>Transformers: Attention is all you need</vt:lpstr>
      <vt:lpstr>Structure module</vt:lpstr>
      <vt:lpstr>PowerPoint Presentation</vt:lpstr>
      <vt:lpstr>Metrics</vt:lpstr>
      <vt:lpstr>Impact</vt:lpstr>
      <vt:lpstr>Impact</vt:lpstr>
      <vt:lpstr>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AlphaFold 2</dc:title>
  <dc:creator>Francisco Palmero Moya</dc:creator>
  <cp:lastModifiedBy>Francisco Palmero Moya</cp:lastModifiedBy>
  <cp:revision>12</cp:revision>
  <dcterms:created xsi:type="dcterms:W3CDTF">2023-10-12T19:08:33Z</dcterms:created>
  <dcterms:modified xsi:type="dcterms:W3CDTF">2023-10-13T07:10:08Z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0x010100E8CFFFEBD539794894A84A8E0C9F0F36</vt:lpwstr>
  </property>
</Properties>
</file>